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64" r:id="rId2"/>
    <p:sldId id="270" r:id="rId3"/>
    <p:sldId id="284" r:id="rId4"/>
    <p:sldId id="268" r:id="rId5"/>
    <p:sldId id="287" r:id="rId6"/>
    <p:sldId id="290" r:id="rId7"/>
    <p:sldId id="291" r:id="rId8"/>
    <p:sldId id="302" r:id="rId9"/>
    <p:sldId id="295" r:id="rId10"/>
    <p:sldId id="298" r:id="rId11"/>
    <p:sldId id="272" r:id="rId12"/>
    <p:sldId id="301" r:id="rId13"/>
    <p:sldId id="303" r:id="rId14"/>
    <p:sldId id="289" r:id="rId15"/>
    <p:sldId id="288" r:id="rId16"/>
    <p:sldId id="279" r:id="rId17"/>
    <p:sldId id="260" r:id="rId18"/>
    <p:sldId id="265" r:id="rId19"/>
    <p:sldId id="267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s" id="{83174282-5B7E-4389-B964-95D094DDED4E}">
          <p14:sldIdLst>
            <p14:sldId id="264"/>
            <p14:sldId id="270"/>
            <p14:sldId id="284"/>
            <p14:sldId id="268"/>
            <p14:sldId id="287"/>
            <p14:sldId id="290"/>
            <p14:sldId id="291"/>
            <p14:sldId id="302"/>
            <p14:sldId id="295"/>
            <p14:sldId id="298"/>
            <p14:sldId id="272"/>
            <p14:sldId id="301"/>
            <p14:sldId id="303"/>
            <p14:sldId id="289"/>
            <p14:sldId id="288"/>
            <p14:sldId id="279"/>
            <p14:sldId id="260"/>
            <p14:sldId id="265"/>
            <p14:sldId id="267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/>
    <p:restoredTop sz="94498" autoAdjust="0"/>
  </p:normalViewPr>
  <p:slideViewPr>
    <p:cSldViewPr snapToGrid="0">
      <p:cViewPr varScale="1">
        <p:scale>
          <a:sx n="120" d="100"/>
          <a:sy n="120" d="100"/>
        </p:scale>
        <p:origin x="12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538C0-8DAE-4C0B-973A-0C31BD7DE255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F535F-79E4-47EA-AB7E-3773B2FD073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2992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電子回路，情報，エネルギー：現状の傾きを維持するには＿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F535F-79E4-47EA-AB7E-3773B2FD0734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116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F535F-79E4-47EA-AB7E-3773B2FD0734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426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ある特定のタンパク質（</a:t>
            </a:r>
            <a:r>
              <a:rPr lang="en-US" altLang="ja-JP" dirty="0"/>
              <a:t>X</a:t>
            </a:r>
            <a:r>
              <a:rPr lang="ja-JP" altLang="en-US" dirty="0"/>
              <a:t>としましょう）の遺伝子を、</a:t>
            </a:r>
            <a:r>
              <a:rPr lang="en-US" altLang="ja-JP" dirty="0"/>
              <a:t>GFP</a:t>
            </a:r>
            <a:r>
              <a:rPr lang="ja-JP" altLang="en-US" dirty="0"/>
              <a:t>遺伝子を含んだベクターの中に、制限酵素や</a:t>
            </a:r>
            <a:r>
              <a:rPr lang="en-US" altLang="ja-JP" dirty="0"/>
              <a:t>DNA</a:t>
            </a:r>
            <a:r>
              <a:rPr lang="ja-JP" altLang="en-US" dirty="0"/>
              <a:t>リガーゼを使って組み込みます（どうぞ高校生物</a:t>
            </a:r>
            <a:r>
              <a:rPr lang="en-US" altLang="ja-JP" dirty="0"/>
              <a:t>Ⅱ</a:t>
            </a:r>
            <a:r>
              <a:rPr lang="ja-JP" altLang="en-US" dirty="0"/>
              <a:t>の教科書をご参考に！）。こうしてできた遺伝子を、試薬や電気穿孔法などを使って培養細胞に導入します。やがて細胞の中では、この遺伝子の情報に従って、頭はタンパク質</a:t>
            </a:r>
            <a:r>
              <a:rPr lang="en-US" altLang="ja-JP" dirty="0"/>
              <a:t>X</a:t>
            </a:r>
            <a:r>
              <a:rPr lang="ja-JP" altLang="en-US" dirty="0" err="1"/>
              <a:t>、</a:t>
            </a:r>
            <a:r>
              <a:rPr lang="ja-JP" altLang="en-US" dirty="0"/>
              <a:t>尻尾は</a:t>
            </a:r>
            <a:r>
              <a:rPr lang="en-US" altLang="ja-JP" dirty="0"/>
              <a:t>GFP</a:t>
            </a:r>
            <a:r>
              <a:rPr lang="ja-JP" altLang="en-US" dirty="0"/>
              <a:t>（もちろんその反対でも構いません）というキメラタンパク質（</a:t>
            </a:r>
            <a:r>
              <a:rPr lang="en-US" altLang="ja-JP" dirty="0"/>
              <a:t>X−GFP</a:t>
            </a:r>
            <a:r>
              <a:rPr lang="ja-JP" altLang="en-US" dirty="0"/>
              <a:t>）が作られます。この細胞に青い光（励起光）を照射し、蛍光顕微鏡で観察すると、あら不思議、細胞の中が緑色（蛍光）に光ります。もしタンパク質</a:t>
            </a:r>
            <a:r>
              <a:rPr lang="en-US" altLang="ja-JP" dirty="0"/>
              <a:t>X</a:t>
            </a:r>
            <a:r>
              <a:rPr lang="ja-JP" altLang="en-US" dirty="0"/>
              <a:t>がミトコンドリアのタンパク質ならミトコンドリアが、小胞体のタンパク質なら小胞体が、緑色に光るのです。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A392-51F9-4696-9BE5-EEAADDB03A23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80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に、線形ユニタリー回転ゲートの光学系です。ゲートの種類は、これも分子の振動モードの種類に対応します。ゲート複素関数は、シュミッドモードを基底にして得られます。まず、この波形整形器で、１パルスを</a:t>
            </a:r>
            <a:r>
              <a:rPr kumimoji="1" lang="en-US" altLang="ja-JP" dirty="0"/>
              <a:t>10ps</a:t>
            </a:r>
            <a:r>
              <a:rPr kumimoji="1" lang="ja-JP" altLang="en-US" dirty="0"/>
              <a:t>程度の時間窓の中でパルス列に整形し、かつその１つ１つが量子ゲート関数になるように精密に波形整形します。そして、そのパルス列と、この循環型の光学系の中で随時時間遅延を与えて多モードスクイーズドパルスと和周波結晶で相互作用させ、波長変換します。</a:t>
            </a:r>
            <a:endParaRPr kumimoji="1" lang="en-US" altLang="ja-JP" dirty="0"/>
          </a:p>
          <a:p>
            <a:r>
              <a:rPr kumimoji="1" lang="ja-JP" altLang="en-US" dirty="0"/>
              <a:t>　例としてこのアニメーションを見てください。まず、先頭の回転ゲート関数のパルスと和周波発生を行い、短パルスの光子は検出器へ送られます。複屈折結晶でスクイーズとパルスは時間がパルス１個分遅れ、次のゲートパルスと和周波を発生します。これを繰り返しま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E2074-DC39-4947-A076-4D1DE98195DE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72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D6606-A193-49B5-8F3A-BF33063EF709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4486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9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634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171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1803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6998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タイトル、テキスト、クリップ 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クリップアート プレースホル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9E30BC0-68E3-4F81-BCB6-64BFA9F7C2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099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76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33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98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1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68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9" y="365127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55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88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28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6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F626EAC-218D-4BAF-A3EB-254E2F300EBC}" type="datetimeFigureOut">
              <a:rPr kumimoji="1" lang="ja-JP" altLang="en-US" smtClean="0"/>
              <a:pPr/>
              <a:t>2019/10/29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6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F042ED7-22B8-474C-A071-0A9FF7B7D97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617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/>
        <a:buChar char="•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i.elec.keio.ac.jp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hyperlink" Target="http://www.nanonet.go.jp/japanese/mailmag/2003/files/025a3.jpg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openxmlformats.org/officeDocument/2006/relationships/hyperlink" Target="1hcjA_a.gif" TargetMode="Externa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17563" y="696913"/>
            <a:ext cx="7416800" cy="4789487"/>
            <a:chOff x="515" y="439"/>
            <a:chExt cx="4672" cy="3017"/>
          </a:xfrm>
        </p:grpSpPr>
        <p:pic>
          <p:nvPicPr>
            <p:cNvPr id="18434" name="Picture 2" descr="tit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3" y="804"/>
              <a:ext cx="4614" cy="2652"/>
            </a:xfrm>
            <a:prstGeom prst="rect">
              <a:avLst/>
            </a:prstGeom>
            <a:noFill/>
          </p:spPr>
        </p:pic>
        <p:sp>
          <p:nvSpPr>
            <p:cNvPr id="18435" name="Text Box 3"/>
            <p:cNvSpPr txBox="1">
              <a:spLocks noChangeArrowheads="1"/>
            </p:cNvSpPr>
            <p:nvPr/>
          </p:nvSpPr>
          <p:spPr bwMode="auto">
            <a:xfrm>
              <a:off x="515" y="439"/>
              <a:ext cx="268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3200" b="1">
                  <a:latin typeface="+mn-ea"/>
                </a:rPr>
                <a:t>人と技術・学問を育てる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00100" y="-24789"/>
            <a:ext cx="7543800" cy="12954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600" dirty="0">
                <a:latin typeface="+mn-lt"/>
                <a:ea typeface="+mn-ea"/>
              </a:rPr>
              <a:t>世界最高速コマ撮りカメラ　</a:t>
            </a:r>
            <a:r>
              <a:rPr kumimoji="1" lang="en-US" altLang="ja-JP" sz="3600" dirty="0">
                <a:latin typeface="+mn-lt"/>
                <a:ea typeface="+mn-ea"/>
              </a:rPr>
              <a:t>STAMP</a:t>
            </a:r>
            <a:endParaRPr kumimoji="1" lang="ja-JP" altLang="en-US" sz="3600" dirty="0">
              <a:latin typeface="+mn-lt"/>
              <a:ea typeface="+mn-ea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183" y="1101709"/>
            <a:ext cx="7435421" cy="555484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572000" y="6545193"/>
            <a:ext cx="4283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K. Nakagawa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., Nature Photonics </a:t>
            </a:r>
            <a:r>
              <a:rPr kumimoji="1" lang="en-US" altLang="ja-JP" sz="1400" b="1" dirty="0"/>
              <a:t>8</a:t>
            </a:r>
            <a:r>
              <a:rPr kumimoji="1" lang="en-US" altLang="ja-JP" sz="1400" dirty="0"/>
              <a:t>, 695 (2014)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0791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図 126" descr="KIF_38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00008"/>
            <a:ext cx="3603720" cy="2702790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1314900" y="159689"/>
            <a:ext cx="6551069" cy="5876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txBody>
          <a:bodyPr wrap="none" lIns="94256" tIns="47128" rIns="94256" bIns="47128" rtlCol="0">
            <a:spAutoFit/>
          </a:bodyPr>
          <a:lstStyle/>
          <a:p>
            <a:r>
              <a:rPr lang="ja-JP" altLang="en-US" sz="3200" dirty="0">
                <a:latin typeface="+mn-ea"/>
              </a:rPr>
              <a:t>量子通信・</a:t>
            </a:r>
            <a:r>
              <a:rPr lang="ja-JP" altLang="en-US" sz="3200">
                <a:latin typeface="+mn-ea"/>
              </a:rPr>
              <a:t>量子計算機用</a:t>
            </a:r>
            <a:r>
              <a:rPr lang="ja-JP" altLang="en-US" sz="3200" dirty="0">
                <a:latin typeface="+mn-ea"/>
              </a:rPr>
              <a:t>の量子光学</a:t>
            </a: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346841" y="3531490"/>
            <a:ext cx="8538235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ja-JP" altLang="en-US" sz="2400" dirty="0">
                <a:latin typeface="+mn-ea"/>
              </a:rPr>
              <a:t>光のコヒーレンス性を用いた量子情報処理のための量子光学</a:t>
            </a:r>
            <a:endParaRPr kumimoji="1" lang="en-US" altLang="ja-JP" sz="2400" dirty="0">
              <a:latin typeface="+mn-ea"/>
            </a:endParaRPr>
          </a:p>
          <a:p>
            <a:pPr marL="803275" indent="-266700"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70C0"/>
                </a:solidFill>
                <a:latin typeface="+mn-ea"/>
              </a:rPr>
              <a:t>スクイーズド状態</a:t>
            </a:r>
            <a:endParaRPr lang="en-US" altLang="ja-JP" sz="2000" dirty="0">
              <a:solidFill>
                <a:srgbClr val="0070C0"/>
              </a:solidFill>
              <a:latin typeface="+mn-ea"/>
            </a:endParaRPr>
          </a:p>
          <a:p>
            <a:pPr marL="803275" indent="-266700">
              <a:buFont typeface="Wingdings" pitchFamily="2" charset="2"/>
              <a:buChar char="ü"/>
            </a:pPr>
            <a:r>
              <a:rPr kumimoji="1" lang="ja-JP" altLang="en-US" sz="2000" dirty="0">
                <a:solidFill>
                  <a:srgbClr val="0070C0"/>
                </a:solidFill>
                <a:latin typeface="+mn-ea"/>
              </a:rPr>
              <a:t>量子もつれ状態</a:t>
            </a:r>
            <a:endParaRPr kumimoji="1" lang="en-US" altLang="ja-JP" sz="2000" dirty="0">
              <a:solidFill>
                <a:srgbClr val="0070C0"/>
              </a:solidFill>
              <a:latin typeface="+mn-ea"/>
            </a:endParaRPr>
          </a:p>
          <a:p>
            <a:pPr marL="803275" indent="-266700"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70C0"/>
                </a:solidFill>
                <a:latin typeface="+mn-ea"/>
              </a:rPr>
              <a:t>光の量子トモグラフィ</a:t>
            </a:r>
            <a:endParaRPr lang="en-US" altLang="ja-JP" sz="2000" dirty="0">
              <a:solidFill>
                <a:srgbClr val="0070C0"/>
              </a:solidFill>
              <a:latin typeface="+mn-ea"/>
            </a:endParaRPr>
          </a:p>
          <a:p>
            <a:pPr marL="803275" indent="-266700">
              <a:buFont typeface="Wingdings" pitchFamily="2" charset="2"/>
              <a:buChar char="ü"/>
            </a:pPr>
            <a:r>
              <a:rPr kumimoji="1" lang="ja-JP" altLang="en-US" sz="2000" dirty="0">
                <a:solidFill>
                  <a:srgbClr val="0070C0"/>
                </a:solidFill>
                <a:latin typeface="+mn-ea"/>
              </a:rPr>
              <a:t>量子テレポーテーション</a:t>
            </a:r>
            <a:endParaRPr kumimoji="1" lang="en-US" altLang="ja-JP" sz="2000" dirty="0">
              <a:solidFill>
                <a:srgbClr val="0070C0"/>
              </a:solidFill>
              <a:latin typeface="+mn-ea"/>
            </a:endParaRPr>
          </a:p>
          <a:p>
            <a:pPr marL="803275" indent="-266700"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70C0"/>
                </a:solidFill>
                <a:latin typeface="+mn-ea"/>
              </a:rPr>
              <a:t>計測誘起光非線形効果</a:t>
            </a:r>
            <a:endParaRPr lang="en-US" altLang="ja-JP" sz="2000" dirty="0">
              <a:solidFill>
                <a:srgbClr val="0070C0"/>
              </a:solidFill>
              <a:latin typeface="+mn-ea"/>
            </a:endParaRPr>
          </a:p>
          <a:p>
            <a:pPr marL="803275" indent="-266700">
              <a:buFont typeface="Wingdings" pitchFamily="2" charset="2"/>
              <a:buChar char="ü"/>
            </a:pPr>
            <a:r>
              <a:rPr kumimoji="1" lang="ja-JP" altLang="en-US" sz="2000" dirty="0">
                <a:solidFill>
                  <a:srgbClr val="0070C0"/>
                </a:solidFill>
                <a:latin typeface="+mn-ea"/>
              </a:rPr>
              <a:t>量子メモリー</a:t>
            </a:r>
            <a:endParaRPr kumimoji="1" lang="en-US" altLang="ja-JP" sz="2000" dirty="0">
              <a:solidFill>
                <a:srgbClr val="0070C0"/>
              </a:solidFill>
              <a:latin typeface="+mn-ea"/>
            </a:endParaRPr>
          </a:p>
          <a:p>
            <a:pPr marL="803275" indent="-266700">
              <a:buFont typeface="Wingdings" pitchFamily="2" charset="2"/>
              <a:buChar char="ü"/>
            </a:pPr>
            <a:endParaRPr lang="en-US" altLang="ja-JP" sz="2000" dirty="0">
              <a:solidFill>
                <a:srgbClr val="0070C0"/>
              </a:solidFill>
              <a:latin typeface="+mn-ea"/>
            </a:endParaRPr>
          </a:p>
          <a:p>
            <a:pPr marL="268288" indent="-268288">
              <a:buFont typeface="Wingdings" pitchFamily="2" charset="2"/>
              <a:buChar char="Ø"/>
            </a:pPr>
            <a:r>
              <a:rPr kumimoji="1" lang="ja-JP" altLang="en-US" sz="2400" dirty="0">
                <a:latin typeface="+mn-ea"/>
              </a:rPr>
              <a:t>光ファイバ非線形光学とフェムト秒レーザーを用いたアプローチ</a:t>
            </a:r>
            <a:endParaRPr kumimoji="1" lang="en-US" altLang="ja-JP" sz="2400" dirty="0">
              <a:latin typeface="+mn-ea"/>
            </a:endParaRPr>
          </a:p>
        </p:txBody>
      </p:sp>
      <p:graphicFrame>
        <p:nvGraphicFramePr>
          <p:cNvPr id="1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439875"/>
              </p:ext>
            </p:extLst>
          </p:nvPr>
        </p:nvGraphicFramePr>
        <p:xfrm>
          <a:off x="770877" y="936217"/>
          <a:ext cx="3153052" cy="2406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0" name="Bitmap Image" r:id="rId4" imgW="4742857" imgH="3619048" progId="Paint.Picture">
                  <p:embed/>
                </p:oleObj>
              </mc:Choice>
              <mc:Fallback>
                <p:oleObj name="Bitmap Image" r:id="rId4" imgW="4742857" imgH="3619048" progId="Paint.Picture">
                  <p:embed/>
                  <p:pic>
                    <p:nvPicPr>
                      <p:cNvPr id="410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877" y="936217"/>
                        <a:ext cx="3153052" cy="2406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884064" y="149630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+mn-ea"/>
              </a:rPr>
              <a:t>量子重ね合わせ状態</a:t>
            </a:r>
          </a:p>
        </p:txBody>
      </p:sp>
      <p:sp>
        <p:nvSpPr>
          <p:cNvPr id="126" name="WordArt 54"/>
          <p:cNvSpPr>
            <a:spLocks noChangeArrowheads="1" noChangeShapeType="1" noTextEdit="1"/>
          </p:cNvSpPr>
          <p:nvPr/>
        </p:nvSpPr>
        <p:spPr bwMode="auto">
          <a:xfrm>
            <a:off x="1670071" y="1800607"/>
            <a:ext cx="6681787" cy="2374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+mn-ea"/>
              </a:rPr>
              <a:t>量子情報科学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3" b="9860"/>
          <a:stretch/>
        </p:blipFill>
        <p:spPr bwMode="auto">
          <a:xfrm>
            <a:off x="0" y="3399887"/>
            <a:ext cx="9151507" cy="2804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5992" y="151441"/>
            <a:ext cx="8629834" cy="114300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+mn-ea"/>
                <a:ea typeface="+mn-ea"/>
              </a:rPr>
              <a:t>波長分割多重プログラマブル</a:t>
            </a:r>
            <a:br>
              <a:rPr lang="en-US" altLang="ja-JP" sz="3600" dirty="0">
                <a:latin typeface="+mn-ea"/>
                <a:ea typeface="+mn-ea"/>
              </a:rPr>
            </a:br>
            <a:r>
              <a:rPr lang="ja-JP" altLang="en-US" sz="3600" dirty="0">
                <a:latin typeface="+mn-ea"/>
                <a:ea typeface="+mn-ea"/>
              </a:rPr>
              <a:t>大規模</a:t>
            </a:r>
            <a:r>
              <a:rPr lang="ja-JP" altLang="en-US" sz="3600" dirty="0">
                <a:solidFill>
                  <a:srgbClr val="FF0000"/>
                </a:solidFill>
                <a:latin typeface="+mn-ea"/>
                <a:ea typeface="+mn-ea"/>
              </a:rPr>
              <a:t>量子シミュレータ</a:t>
            </a:r>
            <a:endParaRPr kumimoji="1" lang="ja-JP" altLang="en-US"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03925" y="2856565"/>
            <a:ext cx="372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+mn-ea"/>
              </a:rPr>
              <a:t>大規模なプログラマブルユニタリー回転と並列光子数測定</a:t>
            </a:r>
          </a:p>
        </p:txBody>
      </p:sp>
      <p:sp>
        <p:nvSpPr>
          <p:cNvPr id="55" name="タイトル 1"/>
          <p:cNvSpPr txBox="1">
            <a:spLocks/>
          </p:cNvSpPr>
          <p:nvPr/>
        </p:nvSpPr>
        <p:spPr>
          <a:xfrm>
            <a:off x="1213833" y="6019450"/>
            <a:ext cx="5327959" cy="633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 dirty="0">
                <a:latin typeface="+mn-ea"/>
                <a:ea typeface="+mn-ea"/>
              </a:rPr>
              <a:t>マルチモードスクイージング制御</a:t>
            </a:r>
          </a:p>
        </p:txBody>
      </p:sp>
      <p:sp>
        <p:nvSpPr>
          <p:cNvPr id="57" name="タイトル 1"/>
          <p:cNvSpPr txBox="1">
            <a:spLocks/>
          </p:cNvSpPr>
          <p:nvPr/>
        </p:nvSpPr>
        <p:spPr>
          <a:xfrm>
            <a:off x="590529" y="18937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B050"/>
                </a:solidFill>
                <a:latin typeface="+mn-ea"/>
                <a:ea typeface="+mn-ea"/>
              </a:rPr>
              <a:t>分子の線形吸収スペクトル解析のための量子シミュレータ</a:t>
            </a:r>
            <a:endParaRPr lang="en-US" altLang="ja-JP" sz="2400" b="1" dirty="0">
              <a:solidFill>
                <a:srgbClr val="00B050"/>
              </a:solidFill>
              <a:latin typeface="+mn-ea"/>
              <a:ea typeface="+mn-ea"/>
            </a:endParaRPr>
          </a:p>
          <a:p>
            <a:r>
              <a:rPr lang="ja-JP" altLang="en-US" sz="2400" b="1" dirty="0">
                <a:solidFill>
                  <a:srgbClr val="00B050"/>
                </a:solidFill>
                <a:latin typeface="+mn-ea"/>
                <a:ea typeface="+mn-ea"/>
              </a:rPr>
              <a:t>（時間域の量子ウ</a:t>
            </a:r>
            <a:r>
              <a:rPr lang="ja-JP" altLang="en-US" sz="1800" b="1" dirty="0">
                <a:solidFill>
                  <a:srgbClr val="00B050"/>
                </a:solidFill>
                <a:latin typeface="+mn-ea"/>
                <a:ea typeface="+mn-ea"/>
              </a:rPr>
              <a:t>オ</a:t>
            </a:r>
            <a:r>
              <a:rPr lang="ja-JP" altLang="en-US" sz="2400" b="1" dirty="0">
                <a:solidFill>
                  <a:srgbClr val="00B050"/>
                </a:solidFill>
                <a:latin typeface="+mn-ea"/>
                <a:ea typeface="+mn-ea"/>
              </a:rPr>
              <a:t>ーク回路）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360228" y="1313137"/>
            <a:ext cx="6755004" cy="705621"/>
            <a:chOff x="-1068194" y="2539784"/>
            <a:chExt cx="8361350" cy="1582315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8" name="グループ化 7"/>
            <p:cNvGrpSpPr/>
            <p:nvPr/>
          </p:nvGrpSpPr>
          <p:grpSpPr>
            <a:xfrm>
              <a:off x="-1068194" y="2539784"/>
              <a:ext cx="5118903" cy="1582315"/>
              <a:chOff x="7279654" y="-44510"/>
              <a:chExt cx="2031471" cy="368219"/>
            </a:xfrm>
            <a:grpFill/>
          </p:grpSpPr>
          <p:pic>
            <p:nvPicPr>
              <p:cNvPr id="10" name="Picture 4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9654" y="-44510"/>
                <a:ext cx="392444" cy="368219"/>
              </a:xfrm>
              <a:prstGeom prst="rect">
                <a:avLst/>
              </a:prstGeom>
              <a:grp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1" name="Picture 13" descr="\\filesvc1\kbn34\戦略研究推進部\08CREST\01領域共通\17庶務一般\CRESTロゴ\CRESTロゴ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2501" y="-38961"/>
                <a:ext cx="1568624" cy="336469"/>
              </a:xfrm>
              <a:prstGeom prst="rect">
                <a:avLst/>
              </a:prstGeom>
              <a:grpFill/>
              <a:ln w="38100">
                <a:solidFill>
                  <a:srgbClr val="FF0000"/>
                </a:solidFill>
              </a:ln>
            </p:spPr>
          </p:pic>
        </p:grpSp>
        <p:sp>
          <p:nvSpPr>
            <p:cNvPr id="9" name="テキスト ボックス 8"/>
            <p:cNvSpPr txBox="1"/>
            <p:nvPr/>
          </p:nvSpPr>
          <p:spPr>
            <a:xfrm>
              <a:off x="4177567" y="2545552"/>
              <a:ext cx="3115589" cy="1449362"/>
            </a:xfrm>
            <a:prstGeom prst="rect">
              <a:avLst/>
            </a:prstGeom>
            <a:grp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b="1" dirty="0"/>
                <a:t>２０１７年１０月</a:t>
              </a:r>
              <a:r>
                <a:rPr kumimoji="1" lang="ja-JP" altLang="en-US" b="1"/>
                <a:t>スタート　</a:t>
              </a:r>
              <a:br>
                <a:rPr kumimoji="1" lang="en-US" altLang="ja-JP" b="1" dirty="0"/>
              </a:br>
              <a:r>
                <a:rPr kumimoji="1" lang="ja-JP" altLang="en-US" b="1"/>
                <a:t>５年</a:t>
              </a:r>
              <a:r>
                <a:rPr kumimoji="1" lang="ja-JP" altLang="en-US" b="1" dirty="0"/>
                <a:t>プロジェクト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8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07FEA5-9F77-D445-AAAE-5F9A936D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ACE26F-B009-EF49-A842-246C30E02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A0D5BD-8035-714D-97FD-F839A118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" y="6076"/>
            <a:ext cx="9135898" cy="68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5F741F1-BF43-3B45-9510-8F52BB4A09BE}"/>
              </a:ext>
            </a:extLst>
          </p:cNvPr>
          <p:cNvSpPr/>
          <p:nvPr/>
        </p:nvSpPr>
        <p:spPr>
          <a:xfrm>
            <a:off x="138211" y="3848448"/>
            <a:ext cx="39446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altLang="ja-JP" sz="1200" dirty="0"/>
              <a:t>K. Tomita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 Nano Lett. </a:t>
            </a:r>
            <a:r>
              <a:rPr lang="en-US" altLang="ja-JP" sz="1200" b="1" dirty="0"/>
              <a:t>18</a:t>
            </a:r>
            <a:r>
              <a:rPr lang="en-US" altLang="ja-JP" sz="1200" dirty="0"/>
              <a:t>, 1366 (2018)</a:t>
            </a:r>
            <a:endParaRPr lang="en-US" altLang="ja-JP" sz="1200" dirty="0">
              <a:effectLst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26510D-8F75-1742-98E2-635579808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37" y="1222409"/>
            <a:ext cx="3305113" cy="247771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13489" y="41771"/>
            <a:ext cx="5813687" cy="108006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txBody>
          <a:bodyPr wrap="none" lIns="94256" tIns="47128" rIns="94256" bIns="47128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+mn-ea"/>
              </a:rPr>
              <a:t>究極の時空間制御</a:t>
            </a:r>
            <a:endParaRPr lang="en-US" altLang="ja-JP" sz="3200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ja-JP" altLang="en-US" sz="3200" dirty="0">
                <a:latin typeface="+mn-ea"/>
              </a:rPr>
              <a:t>フェムト秒時空間ナノフォトニクス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4208" y="4401138"/>
            <a:ext cx="8371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ja-JP" altLang="en-US" sz="2400" dirty="0"/>
              <a:t>　フェムト秒光パルスとナノ構造が作る光と</a:t>
            </a:r>
            <a:r>
              <a:rPr kumimoji="1" lang="ja-JP" altLang="en-US" sz="2400"/>
              <a:t>物質が</a:t>
            </a:r>
            <a:br>
              <a:rPr kumimoji="1" lang="en-US" altLang="ja-JP" sz="2400" dirty="0"/>
            </a:br>
            <a:r>
              <a:rPr kumimoji="1" lang="ja-JP" altLang="en-US" sz="2400"/>
              <a:t>　　一体となった時空間</a:t>
            </a:r>
            <a:r>
              <a:rPr kumimoji="1" lang="ja-JP" altLang="en-US" sz="2400" dirty="0"/>
              <a:t>反応場を超高速な</a:t>
            </a:r>
            <a:r>
              <a:rPr lang="ja-JP" altLang="en-US" sz="2400" dirty="0"/>
              <a:t>時間</a:t>
            </a:r>
            <a:r>
              <a:rPr lang="ja-JP" altLang="en-US" sz="2400"/>
              <a:t>スケールと</a:t>
            </a:r>
            <a:br>
              <a:rPr lang="en-US" altLang="ja-JP" sz="2400" dirty="0"/>
            </a:br>
            <a:r>
              <a:rPr lang="ja-JP" altLang="en-US" sz="2400"/>
              <a:t>　　ナノメートル空間スケール</a:t>
            </a:r>
            <a:r>
              <a:rPr lang="ja-JP" altLang="en-US" sz="2400" dirty="0"/>
              <a:t>で制御する</a:t>
            </a:r>
            <a:endParaRPr lang="en-US" altLang="ja-JP" sz="2400" dirty="0"/>
          </a:p>
          <a:p>
            <a:endParaRPr lang="en-US" altLang="ja-JP" sz="2400" dirty="0"/>
          </a:p>
          <a:p>
            <a:pPr>
              <a:buFont typeface="Wingdings" pitchFamily="2" charset="2"/>
              <a:buChar char="Ø"/>
            </a:pPr>
            <a:r>
              <a:rPr lang="ja-JP" altLang="en-US" sz="2400" dirty="0"/>
              <a:t>　フェムト秒表面化学反応</a:t>
            </a:r>
            <a:r>
              <a:rPr lang="ja-JP" altLang="en-US" sz="2400"/>
              <a:t>，相転移など</a:t>
            </a:r>
            <a:r>
              <a:rPr lang="ja-JP" altLang="en-US" sz="2400" dirty="0"/>
              <a:t>を時空間</a:t>
            </a:r>
            <a:r>
              <a:rPr lang="ja-JP" altLang="en-US" sz="2400"/>
              <a:t>制御できる</a:t>
            </a:r>
            <a:br>
              <a:rPr lang="en-US" altLang="ja-JP" sz="2400" dirty="0"/>
            </a:br>
            <a:r>
              <a:rPr lang="ja-JP" altLang="en-US" sz="2400"/>
              <a:t>　　技術</a:t>
            </a:r>
            <a:r>
              <a:rPr lang="ja-JP" altLang="en-US" sz="2400" dirty="0"/>
              <a:t>を開発し，新しい光科学を開拓する</a:t>
            </a:r>
            <a:endParaRPr kumimoji="1" lang="ja-JP" altLang="en-US" sz="2400" dirty="0"/>
          </a:p>
        </p:txBody>
      </p:sp>
      <p:pic>
        <p:nvPicPr>
          <p:cNvPr id="9" name="図 8" descr="/Users/tomitakeita/Google ドライブ/神成研 tomita/Nanophoto Team/Power point 図/図1のコピー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6" y="1093322"/>
            <a:ext cx="2609710" cy="271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4" t="4506" r="15773" b="7812"/>
          <a:stretch/>
        </p:blipFill>
        <p:spPr bwMode="auto">
          <a:xfrm>
            <a:off x="3028959" y="1204597"/>
            <a:ext cx="2464209" cy="2126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WordArt 54"/>
          <p:cNvSpPr>
            <a:spLocks noChangeArrowheads="1" noChangeShapeType="1" noTextEdit="1"/>
          </p:cNvSpPr>
          <p:nvPr/>
        </p:nvSpPr>
        <p:spPr bwMode="auto">
          <a:xfrm>
            <a:off x="1367594" y="2225056"/>
            <a:ext cx="6681787" cy="2374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フェムト秒ナノフォトニクス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/>
          <a:stretch/>
        </p:blipFill>
        <p:spPr>
          <a:xfrm>
            <a:off x="1050628" y="4110214"/>
            <a:ext cx="6341466" cy="1906859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641881" y="3342321"/>
            <a:ext cx="77684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ja-JP" altLang="en-US" sz="2400" dirty="0"/>
              <a:t>省エネに向けた，未だかつてない高いエネルギー効率で，</a:t>
            </a:r>
            <a:endParaRPr kumimoji="1" lang="en-US" altLang="ja-JP" sz="2400" dirty="0"/>
          </a:p>
          <a:p>
            <a:r>
              <a:rPr lang="ja-JP" altLang="en-US" sz="2400" dirty="0"/>
              <a:t>　かつ産業応用にふさわしい可視域導</a:t>
            </a:r>
            <a:r>
              <a:rPr lang="ja-JP" altLang="en-US" sz="2400"/>
              <a:t>波路レーザー開発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pPr>
              <a:buFont typeface="Wingdings" pitchFamily="2" charset="2"/>
              <a:buChar char="Ø"/>
            </a:pPr>
            <a:r>
              <a:rPr lang="ja-JP" altLang="en-US" sz="2400" dirty="0"/>
              <a:t>日本が得意とする</a:t>
            </a:r>
            <a:r>
              <a:rPr lang="en-US" altLang="ja-JP" sz="2400" dirty="0" err="1"/>
              <a:t>GaN</a:t>
            </a:r>
            <a:r>
              <a:rPr lang="ja-JP" altLang="en-US" sz="2400" dirty="0"/>
              <a:t>半導体レーザとセラミックス材料</a:t>
            </a:r>
            <a:endParaRPr lang="en-US" altLang="ja-JP" sz="2400" dirty="0"/>
          </a:p>
          <a:p>
            <a:r>
              <a:rPr kumimoji="1" lang="ja-JP" altLang="en-US" sz="2400" dirty="0"/>
              <a:t>　を用いた、可視域・深紫外域の</a:t>
            </a:r>
            <a:r>
              <a:rPr kumimoji="1" lang="ja-JP" altLang="en-US" sz="2400"/>
              <a:t>高効率レーザー開発</a:t>
            </a:r>
            <a:endParaRPr kumimoji="1" lang="ja-JP" altLang="en-US" sz="2400" dirty="0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3" y="1103849"/>
            <a:ext cx="4040275" cy="1845059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73" y="968759"/>
            <a:ext cx="3396170" cy="2264114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1560999" y="303891"/>
            <a:ext cx="6252910" cy="5876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txBody>
          <a:bodyPr wrap="none" lIns="94256" tIns="47128" rIns="94256" bIns="47128" rtlCol="0">
            <a:spAutoFit/>
          </a:bodyPr>
          <a:lstStyle/>
          <a:p>
            <a:r>
              <a:rPr lang="ja-JP" altLang="en-US" sz="3200" dirty="0">
                <a:latin typeface="+mn-ea"/>
              </a:rPr>
              <a:t>次世代可視域</a:t>
            </a:r>
            <a:r>
              <a:rPr lang="ja-JP" altLang="en-US" sz="3200">
                <a:latin typeface="+mn-ea"/>
              </a:rPr>
              <a:t>高出力レーザー開発</a:t>
            </a:r>
            <a:endParaRPr lang="ja-JP" altLang="en-US" sz="3200" dirty="0">
              <a:latin typeface="+mn-ea"/>
            </a:endParaRPr>
          </a:p>
        </p:txBody>
      </p:sp>
      <p:sp>
        <p:nvSpPr>
          <p:cNvPr id="36" name="WordArt 54"/>
          <p:cNvSpPr>
            <a:spLocks noChangeArrowheads="1" noChangeShapeType="1" noTextEdit="1"/>
          </p:cNvSpPr>
          <p:nvPr/>
        </p:nvSpPr>
        <p:spPr bwMode="auto">
          <a:xfrm>
            <a:off x="906726" y="1703415"/>
            <a:ext cx="7330548" cy="2374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新型可視</a:t>
            </a:r>
            <a:r>
              <a:rPr lang="en-US" altLang="ja-JP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/</a:t>
            </a:r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深紫外レーザー開発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12BBBFF-5DB6-9444-AAA0-FE1113E0FF4E}"/>
              </a:ext>
            </a:extLst>
          </p:cNvPr>
          <p:cNvSpPr/>
          <p:nvPr/>
        </p:nvSpPr>
        <p:spPr>
          <a:xfrm>
            <a:off x="7111817" y="5395677"/>
            <a:ext cx="2064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altLang="ja-JP" sz="1200" dirty="0"/>
              <a:t>H. Tanaka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</a:t>
            </a:r>
          </a:p>
          <a:p>
            <a:pPr marL="406400" indent="-406400"/>
            <a:r>
              <a:rPr lang="en-US" altLang="ja-JP" sz="1200" dirty="0"/>
              <a:t>Appl. Opt. </a:t>
            </a:r>
            <a:r>
              <a:rPr lang="en-US" altLang="ja-JP" sz="1200" b="1" dirty="0"/>
              <a:t>57</a:t>
            </a:r>
            <a:r>
              <a:rPr lang="en-US" altLang="ja-JP" sz="1200" dirty="0"/>
              <a:t>, 5923 (2018)</a:t>
            </a:r>
            <a:endParaRPr lang="en-US" altLang="ja-JP" sz="12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875110"/>
          </a:xfrm>
        </p:spPr>
        <p:txBody>
          <a:bodyPr/>
          <a:lstStyle/>
          <a:p>
            <a:r>
              <a:rPr kumimoji="1" lang="ja-JP" altLang="en-US" sz="2800" dirty="0"/>
              <a:t>新川崎</a:t>
            </a:r>
            <a:r>
              <a:rPr kumimoji="1" lang="en-US" altLang="ja-JP" sz="2800" dirty="0"/>
              <a:t>K</a:t>
            </a:r>
            <a:r>
              <a:rPr kumimoji="1" lang="en-US" altLang="ja-JP" sz="2800" baseline="30000" dirty="0"/>
              <a:t>2</a:t>
            </a:r>
            <a:r>
              <a:rPr kumimoji="1" lang="ja-JP" altLang="en-US" sz="2800" dirty="0"/>
              <a:t>タウンキャンパスに</a:t>
            </a:r>
            <a:r>
              <a:rPr kumimoji="1" lang="en-US" altLang="ja-JP" sz="2800" dirty="0"/>
              <a:t>40</a:t>
            </a:r>
            <a:r>
              <a:rPr kumimoji="1" lang="ja-JP" altLang="en-US" sz="2800" dirty="0"/>
              <a:t>坪借用</a:t>
            </a:r>
            <a:endParaRPr kumimoji="1" lang="en-US" altLang="ja-JP" sz="2800" dirty="0"/>
          </a:p>
          <a:p>
            <a:endParaRPr kumimoji="1" lang="ja-JP" altLang="en-US" sz="28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365760" y="1066800"/>
            <a:ext cx="8290560" cy="123508"/>
            <a:chOff x="304800" y="975360"/>
            <a:chExt cx="8290560" cy="123508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304800" y="975360"/>
              <a:ext cx="8275320" cy="1588"/>
            </a:xfrm>
            <a:prstGeom prst="line">
              <a:avLst/>
            </a:prstGeom>
            <a:ln w="57150">
              <a:solidFill>
                <a:srgbClr val="2835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320040" y="1036320"/>
              <a:ext cx="8275320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20040" y="1097280"/>
              <a:ext cx="8275320" cy="1588"/>
            </a:xfrm>
            <a:prstGeom prst="line">
              <a:avLst/>
            </a:prstGeom>
            <a:ln w="57150">
              <a:solidFill>
                <a:srgbClr val="2835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http://www.k2.keio.ac.jp/img/campusmap.gif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041" y="2754443"/>
            <a:ext cx="6418711" cy="3444558"/>
          </a:xfrm>
          <a:prstGeom prst="rect">
            <a:avLst/>
          </a:prstGeom>
          <a:noFill/>
        </p:spPr>
      </p:pic>
      <p:sp>
        <p:nvSpPr>
          <p:cNvPr id="9" name="円/楕円 8"/>
          <p:cNvSpPr/>
          <p:nvPr/>
        </p:nvSpPr>
        <p:spPr>
          <a:xfrm>
            <a:off x="2194560" y="4632960"/>
            <a:ext cx="1036320" cy="96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829336" y="193024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j-cs"/>
              </a:rPr>
              <a:t>慶應義塾大学</a:t>
            </a:r>
            <a:b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j-cs"/>
              </a:rPr>
            </a:b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cs typeface="+mj-cs"/>
              </a:rPr>
              <a:t>「先端光波制御研究センター」を設置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cs typeface="+mj-cs"/>
            </a:endParaRPr>
          </a:p>
        </p:txBody>
      </p:sp>
      <p:pic>
        <p:nvPicPr>
          <p:cNvPr id="13" name="図 12" descr="IMGP5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8938" y="1525312"/>
            <a:ext cx="4398579" cy="3298935"/>
          </a:xfrm>
          <a:prstGeom prst="rect">
            <a:avLst/>
          </a:prstGeom>
        </p:spPr>
      </p:pic>
      <p:pic>
        <p:nvPicPr>
          <p:cNvPr id="14" name="図 13" descr="IMGP5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808" y="3172441"/>
            <a:ext cx="4619297" cy="3464473"/>
          </a:xfrm>
          <a:prstGeom prst="rect">
            <a:avLst/>
          </a:prstGeom>
        </p:spPr>
      </p:pic>
      <p:pic>
        <p:nvPicPr>
          <p:cNvPr id="12" name="図 11" descr="IMGP56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6299" y="1607538"/>
            <a:ext cx="6215565" cy="466167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26" y="1259223"/>
            <a:ext cx="6597990" cy="4948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EF3F544F-1547-D549-B190-2D5467A8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864"/>
            <a:ext cx="9144000" cy="5436272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427662" y="1497737"/>
            <a:ext cx="8216608" cy="5082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AE478E6-E273-3647-8DB1-C187C79D2DFE}"/>
              </a:ext>
            </a:extLst>
          </p:cNvPr>
          <p:cNvSpPr txBox="1"/>
          <p:nvPr/>
        </p:nvSpPr>
        <p:spPr>
          <a:xfrm>
            <a:off x="2817631" y="287080"/>
            <a:ext cx="339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linkClick r:id="rId3"/>
              </a:rPr>
              <a:t>http://www.kami.elec.keio.ac.jp/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050" descr="ﾋﾟﾝｸの画用紙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077200" cy="1143000"/>
          </a:xfrm>
          <a:blipFill dpi="0" rotWithShape="0">
            <a:blip r:embed="rId2" cstate="print"/>
            <a:srcRect/>
            <a:tile tx="0" ty="0" sx="100000" sy="100000" flip="none" algn="tl"/>
          </a:blipFill>
        </p:spPr>
        <p:txBody>
          <a:bodyPr/>
          <a:lstStyle/>
          <a:p>
            <a:r>
              <a:rPr lang="ja-JP" altLang="en-US">
                <a:latin typeface="+mn-ea"/>
                <a:ea typeface="+mn-ea"/>
              </a:rPr>
              <a:t>神成研究室で養われる</a:t>
            </a:r>
            <a:r>
              <a:rPr lang="ja-JP" altLang="en-US" b="1">
                <a:latin typeface="+mn-ea"/>
                <a:ea typeface="+mn-ea"/>
              </a:rPr>
              <a:t>５つの力</a:t>
            </a:r>
          </a:p>
        </p:txBody>
      </p:sp>
      <p:sp>
        <p:nvSpPr>
          <p:cNvPr id="10243" name="Rectangle 2051"/>
          <p:cNvSpPr>
            <a:spLocks noGrp="1" noChangeArrowheads="1"/>
          </p:cNvSpPr>
          <p:nvPr>
            <p:ph idx="1"/>
          </p:nvPr>
        </p:nvSpPr>
        <p:spPr>
          <a:xfrm>
            <a:off x="685800" y="1756317"/>
            <a:ext cx="7772400" cy="478944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ja-JP" altLang="en-US" sz="2400" dirty="0">
                <a:latin typeface="+mn-ea"/>
              </a:rPr>
              <a:t>過去</a:t>
            </a:r>
            <a:r>
              <a:rPr lang="en-US" altLang="ja-JP" sz="2400" dirty="0">
                <a:latin typeface="+mn-ea"/>
              </a:rPr>
              <a:t>/</a:t>
            </a:r>
            <a:r>
              <a:rPr lang="ja-JP" altLang="en-US" sz="2400" dirty="0">
                <a:latin typeface="+mn-ea"/>
              </a:rPr>
              <a:t>現在の状況を分析して必要な</a:t>
            </a:r>
            <a:r>
              <a:rPr lang="ja-JP" altLang="en-US" sz="2400">
                <a:latin typeface="+mn-ea"/>
              </a:rPr>
              <a:t>課題を</a:t>
            </a:r>
            <a:br>
              <a:rPr lang="en-US" altLang="ja-JP" sz="2400" dirty="0">
                <a:latin typeface="+mn-ea"/>
              </a:rPr>
            </a:br>
            <a:r>
              <a:rPr lang="ja-JP" altLang="en-US" sz="2400">
                <a:latin typeface="+mn-ea"/>
              </a:rPr>
              <a:t>要素化</a:t>
            </a:r>
            <a:r>
              <a:rPr lang="ja-JP" altLang="en-US" sz="2400" dirty="0">
                <a:latin typeface="+mn-ea"/>
              </a:rPr>
              <a:t>する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立案力</a:t>
            </a:r>
            <a:r>
              <a:rPr lang="ja-JP" altLang="en-US" sz="2400" dirty="0">
                <a:latin typeface="+mn-ea"/>
              </a:rPr>
              <a:t>を養う</a:t>
            </a:r>
            <a:endParaRPr lang="en-US" altLang="ja-JP" sz="2400" dirty="0">
              <a:latin typeface="+mn-ea"/>
            </a:endParaRPr>
          </a:p>
          <a:p>
            <a:pPr>
              <a:lnSpc>
                <a:spcPct val="90000"/>
              </a:lnSpc>
            </a:pPr>
            <a:endParaRPr lang="ja-JP" altLang="en-US" sz="2400" dirty="0">
              <a:latin typeface="+mn-ea"/>
            </a:endParaRPr>
          </a:p>
          <a:p>
            <a:pPr>
              <a:lnSpc>
                <a:spcPct val="90000"/>
              </a:lnSpc>
            </a:pPr>
            <a:r>
              <a:rPr lang="ja-JP" altLang="en-US" sz="2400" dirty="0">
                <a:latin typeface="+mn-ea"/>
              </a:rPr>
              <a:t>自分の着眼点を他人に理解してもらえる</a:t>
            </a:r>
            <a:r>
              <a:rPr lang="ja-JP" altLang="en-US" sz="2400">
                <a:latin typeface="+mn-ea"/>
              </a:rPr>
              <a:t>ように</a:t>
            </a:r>
            <a:br>
              <a:rPr lang="en-US" altLang="ja-JP" sz="2400" dirty="0">
                <a:latin typeface="+mn-ea"/>
              </a:rPr>
            </a:br>
            <a:r>
              <a:rPr lang="ja-JP" altLang="en-US" sz="2400" b="1">
                <a:solidFill>
                  <a:srgbClr val="FF0000"/>
                </a:solidFill>
                <a:latin typeface="+mn-ea"/>
              </a:rPr>
              <a:t>説明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する力</a:t>
            </a:r>
            <a:r>
              <a:rPr lang="ja-JP" altLang="en-US" sz="2400" dirty="0">
                <a:latin typeface="+mn-ea"/>
              </a:rPr>
              <a:t>を養う</a:t>
            </a:r>
            <a:endParaRPr lang="en-US" altLang="ja-JP" sz="2400" dirty="0">
              <a:latin typeface="+mn-ea"/>
            </a:endParaRPr>
          </a:p>
          <a:p>
            <a:pPr>
              <a:lnSpc>
                <a:spcPct val="90000"/>
              </a:lnSpc>
            </a:pPr>
            <a:endParaRPr lang="ja-JP" altLang="en-US" sz="2400" dirty="0">
              <a:latin typeface="+mn-ea"/>
            </a:endParaRPr>
          </a:p>
          <a:p>
            <a:pPr>
              <a:lnSpc>
                <a:spcPct val="90000"/>
              </a:lnSpc>
            </a:pPr>
            <a:r>
              <a:rPr lang="ja-JP" altLang="en-US" sz="2400" dirty="0">
                <a:latin typeface="+mn-ea"/>
              </a:rPr>
              <a:t>課題を実現するための研究方法を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具体化する力</a:t>
            </a:r>
            <a:r>
              <a:rPr lang="ja-JP" altLang="en-US" sz="2400" dirty="0">
                <a:latin typeface="+mn-ea"/>
              </a:rPr>
              <a:t>を養う</a:t>
            </a:r>
            <a:endParaRPr lang="en-US" altLang="ja-JP" sz="2400" dirty="0">
              <a:latin typeface="+mn-ea"/>
            </a:endParaRPr>
          </a:p>
          <a:p>
            <a:pPr>
              <a:lnSpc>
                <a:spcPct val="90000"/>
              </a:lnSpc>
            </a:pPr>
            <a:endParaRPr lang="ja-JP" altLang="en-US" sz="2400" dirty="0">
              <a:latin typeface="+mn-ea"/>
            </a:endParaRPr>
          </a:p>
          <a:p>
            <a:pPr>
              <a:lnSpc>
                <a:spcPct val="90000"/>
              </a:lnSpc>
            </a:pPr>
            <a:r>
              <a:rPr lang="ja-JP" altLang="en-US" sz="2400" dirty="0">
                <a:latin typeface="+mn-ea"/>
              </a:rPr>
              <a:t>実行過程において客観的に軌道修正を</a:t>
            </a:r>
            <a:r>
              <a:rPr lang="ja-JP" altLang="en-US" sz="2400">
                <a:latin typeface="+mn-ea"/>
              </a:rPr>
              <a:t>し，</a:t>
            </a:r>
            <a:br>
              <a:rPr lang="en-US" altLang="ja-JP" sz="2400" dirty="0">
                <a:latin typeface="+mn-ea"/>
              </a:rPr>
            </a:br>
            <a:r>
              <a:rPr lang="ja-JP" altLang="en-US" sz="2400" b="1">
                <a:solidFill>
                  <a:srgbClr val="FF0000"/>
                </a:solidFill>
                <a:latin typeface="+mn-ea"/>
              </a:rPr>
              <a:t>収束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させる力</a:t>
            </a:r>
            <a:r>
              <a:rPr lang="ja-JP" altLang="en-US" sz="2400" dirty="0">
                <a:latin typeface="+mn-ea"/>
              </a:rPr>
              <a:t>を養う</a:t>
            </a:r>
            <a:endParaRPr lang="en-US" altLang="ja-JP" sz="2400" dirty="0">
              <a:latin typeface="+mn-ea"/>
            </a:endParaRPr>
          </a:p>
          <a:p>
            <a:pPr>
              <a:lnSpc>
                <a:spcPct val="90000"/>
              </a:lnSpc>
            </a:pPr>
            <a:endParaRPr lang="ja-JP" altLang="en-US" sz="2400" dirty="0">
              <a:latin typeface="+mn-ea"/>
            </a:endParaRPr>
          </a:p>
          <a:p>
            <a:pPr>
              <a:lnSpc>
                <a:spcPct val="90000"/>
              </a:lnSpc>
            </a:pPr>
            <a:r>
              <a:rPr lang="ja-JP" altLang="en-US" sz="2400" dirty="0">
                <a:latin typeface="+mn-ea"/>
              </a:rPr>
              <a:t>成果を他人に認めてもらえるように，</a:t>
            </a: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発表する力</a:t>
            </a:r>
            <a:r>
              <a:rPr lang="ja-JP" altLang="en-US" sz="2400" dirty="0">
                <a:latin typeface="+mn-ea"/>
              </a:rPr>
              <a:t>を養う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ja-JP" altLang="en-US" sz="36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研究の演習と勝負する研究</a:t>
            </a:r>
            <a:endParaRPr lang="ja-JP" altLang="en-US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80237" y="1261337"/>
            <a:ext cx="8183526" cy="4722628"/>
          </a:xfrm>
          <a:noFill/>
        </p:spPr>
        <p:txBody>
          <a:bodyPr/>
          <a:lstStyle/>
          <a:p>
            <a:r>
              <a:rPr lang="ja-JP" alt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学会の流行に沿って，人の集まるところに集まるようにして，すでに道筋があり行く先の見当も定まっていて，研究に行き詰まる恐れがない研究　</a:t>
            </a:r>
          </a:p>
          <a:p>
            <a:pPr>
              <a:buFontTx/>
              <a:buNone/>
            </a:pP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　　</a:t>
            </a:r>
            <a: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– </a:t>
            </a: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技術水準の向上はあっても</a:t>
            </a:r>
            <a: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Breakthrough</a:t>
            </a: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はない</a:t>
            </a:r>
            <a:endParaRPr lang="en-US" altLang="ja-JP" sz="2000" dirty="0">
              <a:effectLst>
                <a:outerShdw blurRad="38100" dist="38100" dir="2700000" algn="tl">
                  <a:srgbClr val="FFFFFF"/>
                </a:outerShdw>
              </a:effectLst>
              <a:latin typeface="+mn-ea"/>
            </a:endParaRPr>
          </a:p>
          <a:p>
            <a:pPr>
              <a:buFontTx/>
              <a:buNone/>
            </a:pP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　　</a:t>
            </a:r>
            <a: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– </a:t>
            </a: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文献で多くを知り，批判力の強い批評家にはなれる</a:t>
            </a:r>
            <a:endParaRPr lang="ja-JP" altLang="en-US" sz="2800">
              <a:effectLst>
                <a:outerShdw blurRad="38100" dist="38100" dir="2700000" algn="tl">
                  <a:srgbClr val="FFFFFF"/>
                </a:outerShdw>
              </a:effectLst>
              <a:latin typeface="+mn-ea"/>
            </a:endParaRPr>
          </a:p>
          <a:p>
            <a:endParaRPr lang="ja-JP" altLang="en-US" sz="2800">
              <a:effectLst>
                <a:outerShdw blurRad="38100" dist="38100" dir="2700000" algn="tl">
                  <a:srgbClr val="FFFFFF"/>
                </a:outerShdw>
              </a:effectLst>
              <a:latin typeface="+mn-ea"/>
            </a:endParaRPr>
          </a:p>
          <a:p>
            <a:r>
              <a:rPr lang="ja-JP" altLang="en-US" sz="2800" b="1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傷つき負けることを恐れず，自分で親しく実験して体得した実力をよりどころに，堂々と勝負できる研究</a:t>
            </a:r>
            <a:br>
              <a:rPr lang="en-US" altLang="ja-JP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</a:br>
            <a:br>
              <a:rPr lang="en-US" altLang="ja-JP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</a:b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　</a:t>
            </a:r>
            <a: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– </a:t>
            </a: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独立精神，自己に厳しく　</a:t>
            </a:r>
            <a:b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</a:b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　</a:t>
            </a:r>
            <a:r>
              <a:rPr lang="en-US" altLang="ja-JP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– Breakthrough</a:t>
            </a:r>
            <a:r>
              <a:rPr lang="ja-JP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を生む新しい技術につながる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429000" y="262413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000">
              <a:ea typeface="ＭＳ Ｐゴシック" pitchFamily="50" charset="-128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 rot="-647538">
            <a:off x="6472238" y="2449953"/>
            <a:ext cx="2690812" cy="990600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ja-JP" altLang="en-US" sz="2400" b="1">
                <a:ea typeface="ＭＳ Ｐゴシック" pitchFamily="50" charset="-128"/>
              </a:rPr>
              <a:t>研究の演習</a:t>
            </a:r>
            <a:endParaRPr lang="ja-JP" altLang="en-US" sz="2400">
              <a:ea typeface="ＭＳ Ｐゴシック" pitchFamily="50" charset="-128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 rot="-787948">
            <a:off x="6316093" y="4759732"/>
            <a:ext cx="2674938" cy="1066800"/>
          </a:xfrm>
          <a:prstGeom prst="rect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ja-JP" altLang="en-US" sz="2400" b="1">
                <a:ea typeface="ＭＳ Ｐゴシック" pitchFamily="50" charset="-128"/>
              </a:rPr>
              <a:t>勝負する研究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937" y="746045"/>
            <a:ext cx="9144000" cy="6084888"/>
            <a:chOff x="-2579" y="1200"/>
            <a:chExt cx="5760" cy="3833"/>
          </a:xfrm>
        </p:grpSpPr>
        <p:pic>
          <p:nvPicPr>
            <p:cNvPr id="11275" name="Picture 11" descr="99_ent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579" y="1200"/>
              <a:ext cx="5760" cy="3833"/>
            </a:xfrm>
            <a:prstGeom prst="rect">
              <a:avLst/>
            </a:prstGeom>
            <a:noFill/>
          </p:spPr>
        </p:pic>
        <p:sp>
          <p:nvSpPr>
            <p:cNvPr id="11278" name="Rectangle 14"/>
            <p:cNvSpPr>
              <a:spLocks noChangeArrowheads="1"/>
            </p:cNvSpPr>
            <p:nvPr/>
          </p:nvSpPr>
          <p:spPr bwMode="auto">
            <a:xfrm rot="20812052">
              <a:off x="1213" y="1245"/>
              <a:ext cx="1776" cy="672"/>
            </a:xfrm>
            <a:prstGeom prst="rect">
              <a:avLst/>
            </a:prstGeom>
            <a:solidFill>
              <a:srgbClr val="CC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ja-JP" altLang="en-US" sz="3200" b="1">
                  <a:ea typeface="ＭＳ Ｐゴシック" pitchFamily="50" charset="-128"/>
                </a:rPr>
                <a:t>勝負する研究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角丸四角形 189"/>
          <p:cNvSpPr/>
          <p:nvPr/>
        </p:nvSpPr>
        <p:spPr>
          <a:xfrm>
            <a:off x="158121" y="125657"/>
            <a:ext cx="8844455" cy="65899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6" name="WordArt 54"/>
          <p:cNvSpPr>
            <a:spLocks noChangeArrowheads="1" noChangeShapeType="1" noTextEdit="1"/>
          </p:cNvSpPr>
          <p:nvPr/>
        </p:nvSpPr>
        <p:spPr bwMode="auto">
          <a:xfrm>
            <a:off x="803189" y="2710897"/>
            <a:ext cx="7989565" cy="187196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</a:rPr>
              <a:t>光科学は人類の夢をかなえる　</a:t>
            </a:r>
          </a:p>
        </p:txBody>
      </p:sp>
      <p:pic>
        <p:nvPicPr>
          <p:cNvPr id="197" name="図 196" descr="Electrons-in-Motion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61" y="612063"/>
            <a:ext cx="1293017" cy="977521"/>
          </a:xfrm>
          <a:prstGeom prst="rect">
            <a:avLst/>
          </a:prstGeom>
        </p:spPr>
      </p:pic>
      <p:pic>
        <p:nvPicPr>
          <p:cNvPr id="198" name="図 197" descr="imagesCAVUHX3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1523" y="1160203"/>
            <a:ext cx="1130418" cy="1130418"/>
          </a:xfrm>
          <a:prstGeom prst="rect">
            <a:avLst/>
          </a:prstGeom>
        </p:spPr>
      </p:pic>
      <p:pic>
        <p:nvPicPr>
          <p:cNvPr id="199" name="図 198" descr="p25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0089" y="1892753"/>
            <a:ext cx="1146622" cy="930837"/>
          </a:xfrm>
          <a:prstGeom prst="rect">
            <a:avLst/>
          </a:prstGeom>
        </p:spPr>
      </p:pic>
      <p:pic>
        <p:nvPicPr>
          <p:cNvPr id="200" name="図 199" descr="fea_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154" y="205024"/>
            <a:ext cx="1085732" cy="1400944"/>
          </a:xfrm>
          <a:prstGeom prst="rect">
            <a:avLst/>
          </a:prstGeom>
        </p:spPr>
      </p:pic>
      <p:sp>
        <p:nvSpPr>
          <p:cNvPr id="203" name="テキスト ボックス 202"/>
          <p:cNvSpPr txBox="1"/>
          <p:nvPr/>
        </p:nvSpPr>
        <p:spPr>
          <a:xfrm>
            <a:off x="708901" y="2020198"/>
            <a:ext cx="15696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内殻吸収分光</a:t>
            </a: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1284379" y="2420888"/>
            <a:ext cx="1338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多電子相関</a:t>
            </a: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4719162" y="719408"/>
            <a:ext cx="15696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系外惑星探索</a:t>
            </a:r>
          </a:p>
        </p:txBody>
      </p:sp>
      <p:sp>
        <p:nvSpPr>
          <p:cNvPr id="206" name="テキスト ボックス 205"/>
          <p:cNvSpPr txBox="1"/>
          <p:nvPr/>
        </p:nvSpPr>
        <p:spPr>
          <a:xfrm>
            <a:off x="2574878" y="1374868"/>
            <a:ext cx="1978427" cy="369332"/>
          </a:xfrm>
          <a:prstGeom prst="rect">
            <a:avLst/>
          </a:prstGeom>
          <a:solidFill>
            <a:schemeClr val="bg1">
              <a:alpha val="41961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レーザー粒子加速</a:t>
            </a: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6163088" y="1643485"/>
            <a:ext cx="1717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高密度プラズマ</a:t>
            </a:r>
          </a:p>
        </p:txBody>
      </p:sp>
      <p:sp>
        <p:nvSpPr>
          <p:cNvPr id="208" name="テキスト ボックス 207"/>
          <p:cNvSpPr txBox="1"/>
          <p:nvPr/>
        </p:nvSpPr>
        <p:spPr>
          <a:xfrm>
            <a:off x="6550343" y="2094828"/>
            <a:ext cx="13388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実験室宇宙</a:t>
            </a: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4685061" y="2078335"/>
            <a:ext cx="1800493" cy="369332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重力波宇宙物理</a:t>
            </a:r>
          </a:p>
        </p:txBody>
      </p:sp>
      <p:sp>
        <p:nvSpPr>
          <p:cNvPr id="211" name="テキスト ボックス 210"/>
          <p:cNvSpPr txBox="1"/>
          <p:nvPr/>
        </p:nvSpPr>
        <p:spPr>
          <a:xfrm>
            <a:off x="3441938" y="2699536"/>
            <a:ext cx="1107996" cy="36933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時間標準</a:t>
            </a:r>
          </a:p>
        </p:txBody>
      </p:sp>
      <p:pic>
        <p:nvPicPr>
          <p:cNvPr id="213" name="図 212" descr="z30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6136" y="214303"/>
            <a:ext cx="1588936" cy="1120403"/>
          </a:xfrm>
          <a:prstGeom prst="rect">
            <a:avLst/>
          </a:prstGeom>
        </p:spPr>
      </p:pic>
      <p:sp>
        <p:nvSpPr>
          <p:cNvPr id="214" name="テキスト ボックス 213"/>
          <p:cNvSpPr txBox="1"/>
          <p:nvPr/>
        </p:nvSpPr>
        <p:spPr>
          <a:xfrm>
            <a:off x="7200604" y="1090988"/>
            <a:ext cx="8771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核融合</a:t>
            </a:r>
          </a:p>
        </p:txBody>
      </p:sp>
      <p:pic>
        <p:nvPicPr>
          <p:cNvPr id="215" name="図 214" descr="f1e64a9a0f2193962eaf45985d955b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84925" y="3680147"/>
            <a:ext cx="16699" cy="16699"/>
          </a:xfrm>
          <a:prstGeom prst="rect">
            <a:avLst/>
          </a:prstGeom>
        </p:spPr>
      </p:pic>
      <p:pic>
        <p:nvPicPr>
          <p:cNvPr id="216" name="図 215" descr="f1e64a9a0f2193962eaf45985d955b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84925" y="3680147"/>
            <a:ext cx="16699" cy="16699"/>
          </a:xfrm>
          <a:prstGeom prst="rect">
            <a:avLst/>
          </a:prstGeom>
        </p:spPr>
      </p:pic>
      <p:pic>
        <p:nvPicPr>
          <p:cNvPr id="217" name="図 216" descr="f1e64a9a0f2193962eaf45985d955b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84925" y="3680147"/>
            <a:ext cx="16699" cy="16699"/>
          </a:xfrm>
          <a:prstGeom prst="rect">
            <a:avLst/>
          </a:prstGeom>
        </p:spPr>
      </p:pic>
      <p:pic>
        <p:nvPicPr>
          <p:cNvPr id="219" name="Picture 21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6705" y="4244574"/>
            <a:ext cx="1514015" cy="97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6" name="図 225" descr="201002094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29124" y="4838647"/>
            <a:ext cx="928542" cy="1129308"/>
          </a:xfrm>
          <a:prstGeom prst="rect">
            <a:avLst/>
          </a:prstGeom>
        </p:spPr>
      </p:pic>
      <p:sp>
        <p:nvSpPr>
          <p:cNvPr id="227" name="テキスト ボックス 226"/>
          <p:cNvSpPr txBox="1"/>
          <p:nvPr/>
        </p:nvSpPr>
        <p:spPr>
          <a:xfrm>
            <a:off x="2435318" y="5024001"/>
            <a:ext cx="2396810" cy="369332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コヒーレント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線顕微鏡</a:t>
            </a:r>
          </a:p>
        </p:txBody>
      </p:sp>
      <p:sp>
        <p:nvSpPr>
          <p:cNvPr id="228" name="テキスト ボックス 227"/>
          <p:cNvSpPr txBox="1"/>
          <p:nvPr/>
        </p:nvSpPr>
        <p:spPr>
          <a:xfrm>
            <a:off x="3407477" y="6278301"/>
            <a:ext cx="1723549" cy="369332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呼気，血液診断</a:t>
            </a:r>
          </a:p>
        </p:txBody>
      </p:sp>
      <p:sp>
        <p:nvSpPr>
          <p:cNvPr id="229" name="テキスト ボックス 228"/>
          <p:cNvSpPr txBox="1"/>
          <p:nvPr/>
        </p:nvSpPr>
        <p:spPr>
          <a:xfrm>
            <a:off x="5759854" y="5834476"/>
            <a:ext cx="217559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大気環境センシング</a:t>
            </a:r>
          </a:p>
        </p:txBody>
      </p:sp>
      <p:sp>
        <p:nvSpPr>
          <p:cNvPr id="230" name="テキスト ボックス 229"/>
          <p:cNvSpPr txBox="1"/>
          <p:nvPr/>
        </p:nvSpPr>
        <p:spPr>
          <a:xfrm>
            <a:off x="7260166" y="5192913"/>
            <a:ext cx="156966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/>
              <a:t>化学反応制御</a:t>
            </a:r>
            <a:endParaRPr kumimoji="1" lang="ja-JP" altLang="en-US" dirty="0"/>
          </a:p>
        </p:txBody>
      </p:sp>
      <p:pic>
        <p:nvPicPr>
          <p:cNvPr id="231" name="図 230" descr="f1e64a9a0f2193962eaf45985d955b7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30176" y="4665252"/>
            <a:ext cx="936103" cy="936103"/>
          </a:xfrm>
          <a:prstGeom prst="rect">
            <a:avLst/>
          </a:prstGeom>
        </p:spPr>
      </p:pic>
      <p:sp>
        <p:nvSpPr>
          <p:cNvPr id="232" name="テキスト ボックス 231"/>
          <p:cNvSpPr txBox="1"/>
          <p:nvPr/>
        </p:nvSpPr>
        <p:spPr>
          <a:xfrm>
            <a:off x="1131855" y="5541587"/>
            <a:ext cx="313739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単一分子イメージング</a:t>
            </a:r>
            <a:endParaRPr kumimoji="1" lang="en-US" altLang="ja-JP" dirty="0"/>
          </a:p>
          <a:p>
            <a:r>
              <a:rPr lang="ja-JP" altLang="en-US" dirty="0"/>
              <a:t>時空間細胞・生体イメージング</a:t>
            </a:r>
            <a:endParaRPr kumimoji="1" lang="ja-JP" altLang="en-US" dirty="0"/>
          </a:p>
        </p:txBody>
      </p:sp>
      <p:sp>
        <p:nvSpPr>
          <p:cNvPr id="233" name="テキスト ボックス 232"/>
          <p:cNvSpPr txBox="1"/>
          <p:nvPr/>
        </p:nvSpPr>
        <p:spPr>
          <a:xfrm>
            <a:off x="893931" y="1404918"/>
            <a:ext cx="12346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アト秒分光</a:t>
            </a:r>
          </a:p>
        </p:txBody>
      </p:sp>
      <p:sp>
        <p:nvSpPr>
          <p:cNvPr id="234" name="テキスト ボックス 233"/>
          <p:cNvSpPr txBox="1"/>
          <p:nvPr/>
        </p:nvSpPr>
        <p:spPr>
          <a:xfrm>
            <a:off x="5714197" y="2494367"/>
            <a:ext cx="11079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/>
              <a:t>暗黒物質</a:t>
            </a:r>
            <a:endParaRPr kumimoji="1" lang="ja-JP" altLang="en-US" dirty="0"/>
          </a:p>
        </p:txBody>
      </p:sp>
      <p:sp>
        <p:nvSpPr>
          <p:cNvPr id="235" name="テキスト ボックス 234"/>
          <p:cNvSpPr txBox="1"/>
          <p:nvPr/>
        </p:nvSpPr>
        <p:spPr>
          <a:xfrm>
            <a:off x="2137578" y="4525935"/>
            <a:ext cx="1627369" cy="369332"/>
          </a:xfrm>
          <a:prstGeom prst="rect">
            <a:avLst/>
          </a:prstGeom>
          <a:solidFill>
            <a:srgbClr val="FFFFFF">
              <a:alpha val="34118"/>
            </a:srgb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/>
              <a:t>量子情報処理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186" y="2332729"/>
            <a:ext cx="5155640" cy="3483282"/>
          </a:xfrm>
        </p:spPr>
        <p:txBody>
          <a:bodyPr>
            <a:noAutofit/>
          </a:bodyPr>
          <a:lstStyle/>
          <a:p>
            <a:r>
              <a:rPr lang="ja-JP" altLang="en-US" sz="1800" dirty="0"/>
              <a:t>興味のある人は</a:t>
            </a:r>
            <a:r>
              <a:rPr lang="ja-JP" altLang="en-US" sz="1800"/>
              <a:t>，コンパ</a:t>
            </a:r>
            <a:r>
              <a:rPr lang="en-US" altLang="ja-JP" sz="1800" dirty="0"/>
              <a:t>(10/31)</a:t>
            </a:r>
            <a:r>
              <a:rPr lang="ja-JP" altLang="en-US" sz="1800"/>
              <a:t>で</a:t>
            </a:r>
            <a:r>
              <a:rPr lang="ja-JP" altLang="en-US" sz="1800" dirty="0"/>
              <a:t>声を掛けてください。</a:t>
            </a:r>
            <a:r>
              <a:rPr lang="ja-JP" altLang="en-US" sz="1800"/>
              <a:t>学生も</a:t>
            </a:r>
            <a:r>
              <a:rPr lang="en-US" altLang="ja-JP" sz="1800" dirty="0"/>
              <a:t>2</a:t>
            </a:r>
            <a:r>
              <a:rPr lang="ja-JP" altLang="en-US" sz="1800"/>
              <a:t>名</a:t>
            </a:r>
            <a:r>
              <a:rPr lang="en-US" altLang="ja-JP" sz="1800" dirty="0"/>
              <a:t>(</a:t>
            </a:r>
            <a:r>
              <a:rPr lang="ja-JP" altLang="en-US" sz="1800"/>
              <a:t>高橋・山岸</a:t>
            </a:r>
            <a:r>
              <a:rPr lang="en-US" altLang="ja-JP" sz="1800" dirty="0"/>
              <a:t>)</a:t>
            </a:r>
            <a:r>
              <a:rPr lang="ja-JP" altLang="en-US" sz="1800"/>
              <a:t>が出て</a:t>
            </a:r>
            <a:r>
              <a:rPr lang="ja-JP" altLang="en-US" sz="1800" dirty="0"/>
              <a:t>います。</a:t>
            </a:r>
          </a:p>
          <a:p>
            <a:r>
              <a:rPr lang="ja-JP" altLang="en-US" sz="1800" dirty="0"/>
              <a:t>研究の中身や，研究室での生活について</a:t>
            </a:r>
            <a:r>
              <a:rPr lang="ja-JP" altLang="en-US" sz="1800"/>
              <a:t>は，</a:t>
            </a:r>
            <a:br>
              <a:rPr lang="en-US" altLang="ja-JP" sz="1800" dirty="0"/>
            </a:br>
            <a:r>
              <a:rPr lang="en-US" altLang="ja-JP" sz="1800" b="1" dirty="0">
                <a:solidFill>
                  <a:srgbClr val="7030A0"/>
                </a:solidFill>
              </a:rPr>
              <a:t>【24-218】 </a:t>
            </a:r>
            <a:r>
              <a:rPr lang="ja-JP" altLang="en-US" sz="1800">
                <a:solidFill>
                  <a:srgbClr val="7030A0"/>
                </a:solidFill>
              </a:rPr>
              <a:t>学生居室まで</a:t>
            </a:r>
            <a:endParaRPr lang="en-US" altLang="ja-JP" sz="1800" dirty="0">
              <a:solidFill>
                <a:srgbClr val="7030A0"/>
              </a:solidFill>
            </a:endParaRPr>
          </a:p>
          <a:p>
            <a:r>
              <a:rPr lang="ja-JP" altLang="en-US" sz="1800" dirty="0"/>
              <a:t>ホームページ</a:t>
            </a:r>
            <a:r>
              <a:rPr lang="ja-JP" altLang="en-US" sz="1800"/>
              <a:t>に３年生向け紹介ページも</a:t>
            </a:r>
            <a:r>
              <a:rPr lang="ja-JP" altLang="en-US" sz="1800" dirty="0"/>
              <a:t>あります。</a:t>
            </a:r>
          </a:p>
          <a:p>
            <a:r>
              <a:rPr lang="en-US" altLang="ja-JP" sz="1800" dirty="0">
                <a:solidFill>
                  <a:srgbClr val="800080"/>
                </a:solidFill>
              </a:rPr>
              <a:t>2019</a:t>
            </a:r>
            <a:r>
              <a:rPr lang="ja-JP" altLang="en-US" sz="1800">
                <a:solidFill>
                  <a:srgbClr val="800080"/>
                </a:solidFill>
              </a:rPr>
              <a:t>年度</a:t>
            </a:r>
            <a:r>
              <a:rPr lang="en-US" altLang="ja-JP" sz="1800" dirty="0">
                <a:solidFill>
                  <a:srgbClr val="800080"/>
                </a:solidFill>
              </a:rPr>
              <a:t> </a:t>
            </a:r>
            <a:r>
              <a:rPr lang="ja-JP" altLang="en-US" sz="1800" b="1">
                <a:solidFill>
                  <a:srgbClr val="800080"/>
                </a:solidFill>
              </a:rPr>
              <a:t>研究室個別説明会</a:t>
            </a:r>
            <a:r>
              <a:rPr lang="en-US" altLang="ja-JP" sz="1800" b="1" dirty="0">
                <a:solidFill>
                  <a:srgbClr val="800080"/>
                </a:solidFill>
              </a:rPr>
              <a:t> </a:t>
            </a:r>
            <a:r>
              <a:rPr lang="en-US" altLang="ja-JP" sz="1800" dirty="0">
                <a:solidFill>
                  <a:srgbClr val="800080"/>
                </a:solidFill>
              </a:rPr>
              <a:t>&amp; </a:t>
            </a:r>
            <a:r>
              <a:rPr lang="en-US" altLang="ja-JP" sz="1800" b="1" dirty="0">
                <a:solidFill>
                  <a:srgbClr val="800080"/>
                </a:solidFill>
                <a:cs typeface="Arial" panose="020B0604020202020204" pitchFamily="34" charset="0"/>
              </a:rPr>
              <a:t>K2</a:t>
            </a:r>
            <a:r>
              <a:rPr lang="ja-JP" altLang="en-US" sz="1800" b="1">
                <a:solidFill>
                  <a:srgbClr val="800080"/>
                </a:solidFill>
              </a:rPr>
              <a:t>見学会</a:t>
            </a:r>
            <a:br>
              <a:rPr lang="en-US" altLang="ja-JP" sz="1800" dirty="0">
                <a:solidFill>
                  <a:srgbClr val="800080"/>
                </a:solidFill>
              </a:rPr>
            </a:br>
            <a:br>
              <a:rPr lang="en-US" altLang="ja-JP" sz="1800" dirty="0">
                <a:solidFill>
                  <a:srgbClr val="800080"/>
                </a:solidFill>
              </a:rPr>
            </a:br>
            <a:r>
              <a:rPr lang="en-US" altLang="ja-JP" sz="1800" dirty="0">
                <a:solidFill>
                  <a:srgbClr val="800080"/>
                </a:solidFill>
              </a:rPr>
              <a:t>1</a:t>
            </a:r>
            <a:r>
              <a:rPr lang="ja-JP" altLang="en-US" sz="1800">
                <a:solidFill>
                  <a:srgbClr val="800080"/>
                </a:solidFill>
              </a:rPr>
              <a:t>回目</a:t>
            </a:r>
            <a:r>
              <a:rPr lang="en-US" altLang="ja-JP" sz="1800" dirty="0">
                <a:solidFill>
                  <a:srgbClr val="800080"/>
                </a:solidFill>
              </a:rPr>
              <a:t>: </a:t>
            </a:r>
            <a:r>
              <a:rPr lang="en-US" altLang="ja-JP" sz="1800" b="1" dirty="0">
                <a:solidFill>
                  <a:srgbClr val="800080"/>
                </a:solidFill>
              </a:rPr>
              <a:t>11/4 (</a:t>
            </a:r>
            <a:r>
              <a:rPr lang="ja-JP" altLang="en-US" sz="1800" b="1">
                <a:solidFill>
                  <a:srgbClr val="800080"/>
                </a:solidFill>
              </a:rPr>
              <a:t>月</a:t>
            </a:r>
            <a:r>
              <a:rPr lang="en-US" altLang="ja-JP" sz="1800" b="1" dirty="0">
                <a:solidFill>
                  <a:srgbClr val="800080"/>
                </a:solidFill>
              </a:rPr>
              <a:t>) 10:30-13:00 </a:t>
            </a:r>
            <a:r>
              <a:rPr lang="en-US" altLang="ja-JP" sz="1800" dirty="0">
                <a:solidFill>
                  <a:srgbClr val="800080"/>
                </a:solidFill>
              </a:rPr>
              <a:t>@14-513</a:t>
            </a:r>
            <a:br>
              <a:rPr lang="en-US" altLang="ja-JP" sz="1800" dirty="0">
                <a:solidFill>
                  <a:srgbClr val="800080"/>
                </a:solidFill>
              </a:rPr>
            </a:br>
            <a:r>
              <a:rPr lang="en-US" altLang="ja-JP" sz="1800" dirty="0">
                <a:solidFill>
                  <a:srgbClr val="800080"/>
                </a:solidFill>
              </a:rPr>
              <a:t>2</a:t>
            </a:r>
            <a:r>
              <a:rPr lang="ja-JP" altLang="en-US" sz="1800">
                <a:solidFill>
                  <a:srgbClr val="800080"/>
                </a:solidFill>
              </a:rPr>
              <a:t>回目</a:t>
            </a:r>
            <a:r>
              <a:rPr lang="en-US" altLang="ja-JP" sz="1800" dirty="0">
                <a:solidFill>
                  <a:srgbClr val="800080"/>
                </a:solidFill>
              </a:rPr>
              <a:t>: </a:t>
            </a:r>
            <a:r>
              <a:rPr lang="en-US" altLang="ja-JP" sz="1800" b="1" dirty="0">
                <a:solidFill>
                  <a:srgbClr val="800080"/>
                </a:solidFill>
              </a:rPr>
              <a:t>11/5 (</a:t>
            </a:r>
            <a:r>
              <a:rPr lang="ja-JP" altLang="en-US" sz="1800" b="1">
                <a:solidFill>
                  <a:srgbClr val="800080"/>
                </a:solidFill>
              </a:rPr>
              <a:t>火</a:t>
            </a:r>
            <a:r>
              <a:rPr lang="en-US" altLang="ja-JP" sz="1800" b="1" dirty="0">
                <a:solidFill>
                  <a:srgbClr val="800080"/>
                </a:solidFill>
              </a:rPr>
              <a:t>) 16:45-18:30 </a:t>
            </a:r>
            <a:r>
              <a:rPr lang="en-US" altLang="ja-JP" sz="1800" dirty="0">
                <a:solidFill>
                  <a:srgbClr val="800080"/>
                </a:solidFill>
              </a:rPr>
              <a:t>@14-513</a:t>
            </a:r>
          </a:p>
          <a:p>
            <a:pPr>
              <a:buNone/>
            </a:pPr>
            <a:br>
              <a:rPr lang="en-US" altLang="ja-JP" sz="1800" dirty="0">
                <a:solidFill>
                  <a:srgbClr val="800080"/>
                </a:solidFill>
              </a:rPr>
            </a:br>
            <a:r>
              <a:rPr lang="en-US" altLang="ja-JP" sz="1800" dirty="0">
                <a:solidFill>
                  <a:srgbClr val="800080"/>
                </a:solidFill>
              </a:rPr>
              <a:t>2</a:t>
            </a:r>
            <a:r>
              <a:rPr lang="ja-JP" altLang="en-US" sz="1800">
                <a:solidFill>
                  <a:srgbClr val="800080"/>
                </a:solidFill>
              </a:rPr>
              <a:t>回目の説明会後は</a:t>
            </a:r>
            <a:r>
              <a:rPr lang="en-US" altLang="ja-JP" sz="1800" dirty="0">
                <a:solidFill>
                  <a:srgbClr val="800080"/>
                </a:solidFill>
              </a:rPr>
              <a:t>K2</a:t>
            </a:r>
            <a:r>
              <a:rPr lang="ja-JP" altLang="en-US" sz="1800">
                <a:solidFill>
                  <a:srgbClr val="800080"/>
                </a:solidFill>
              </a:rPr>
              <a:t>見学会も開催します。　</a:t>
            </a:r>
            <a:endParaRPr lang="en-US" altLang="ja-JP" sz="1800" dirty="0">
              <a:solidFill>
                <a:srgbClr val="800080"/>
              </a:solidFill>
            </a:endParaRPr>
          </a:p>
        </p:txBody>
      </p:sp>
      <p:pic>
        <p:nvPicPr>
          <p:cNvPr id="19462" name="Picture 6" descr="kannari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63218" y="2390458"/>
            <a:ext cx="3810000" cy="3141662"/>
          </a:xfrm>
        </p:spPr>
      </p:pic>
      <p:sp>
        <p:nvSpPr>
          <p:cNvPr id="19464" name="WordArt 8"/>
          <p:cNvSpPr>
            <a:spLocks noChangeArrowheads="1" noChangeShapeType="1" noTextEdit="1"/>
          </p:cNvSpPr>
          <p:nvPr/>
        </p:nvSpPr>
        <p:spPr bwMode="auto">
          <a:xfrm>
            <a:off x="2159000" y="956734"/>
            <a:ext cx="5486400" cy="17526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7028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altLang="ja-JP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Myriad Pro" panose="020B0503030403020204" pitchFamily="34" charset="0"/>
                <a:ea typeface="ＭＳ Ｐゴシック"/>
              </a:rPr>
              <a:t>Thank you</a:t>
            </a:r>
            <a:endParaRPr lang="ja-JP" altLang="en-US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Myriad Pro" panose="020B0503030403020204" pitchFamily="34" charset="0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13486" y="220717"/>
            <a:ext cx="6123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chemeClr val="accent1">
                    <a:lumMod val="75000"/>
                  </a:schemeClr>
                </a:solidFill>
              </a:rPr>
              <a:t>光科学</a:t>
            </a:r>
            <a:r>
              <a:rPr kumimoji="1" lang="ja-JP" altLang="en-US" sz="4000" dirty="0"/>
              <a:t>：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方向のアプローチ</a:t>
            </a:r>
          </a:p>
        </p:txBody>
      </p:sp>
      <p:pic>
        <p:nvPicPr>
          <p:cNvPr id="27656" name="Picture 8" descr="http://comps.fotosearch.com/bigcomps/UNM/UNM129/u11835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6903">
            <a:off x="925321" y="4085142"/>
            <a:ext cx="2059260" cy="1536208"/>
          </a:xfrm>
          <a:prstGeom prst="rect">
            <a:avLst/>
          </a:prstGeom>
          <a:noFill/>
        </p:spPr>
      </p:pic>
      <p:pic>
        <p:nvPicPr>
          <p:cNvPr id="27660" name="Picture 12" descr="http://www.fotosearch.jp/bthumb/ATB/ATB216/pe209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6895">
            <a:off x="1254511" y="5450951"/>
            <a:ext cx="1844617" cy="1247830"/>
          </a:xfrm>
          <a:prstGeom prst="rect">
            <a:avLst/>
          </a:prstGeom>
          <a:noFill/>
        </p:spPr>
      </p:pic>
      <p:pic>
        <p:nvPicPr>
          <p:cNvPr id="27650" name="Picture 2" descr="図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328811">
            <a:off x="608228" y="2372843"/>
            <a:ext cx="1137198" cy="2372301"/>
          </a:xfrm>
          <a:prstGeom prst="rect">
            <a:avLst/>
          </a:prstGeom>
          <a:noFill/>
        </p:spPr>
      </p:pic>
      <p:pic>
        <p:nvPicPr>
          <p:cNvPr id="9" name="Picture 10" descr="cryst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761466">
            <a:off x="204942" y="1292771"/>
            <a:ext cx="1922371" cy="1330872"/>
          </a:xfrm>
          <a:prstGeom prst="rect">
            <a:avLst/>
          </a:prstGeom>
          <a:noFill/>
        </p:spPr>
      </p:pic>
      <p:pic>
        <p:nvPicPr>
          <p:cNvPr id="27654" name="Picture 6" descr="写真館、イメージ館 - モデル,  分子. fotosearch &#10;- イメージ、写真、画像検索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0693" y="1561418"/>
            <a:ext cx="2161955" cy="1765597"/>
          </a:xfrm>
          <a:prstGeom prst="rect">
            <a:avLst/>
          </a:prstGeom>
          <a:noFill/>
        </p:spPr>
      </p:pic>
      <p:pic>
        <p:nvPicPr>
          <p:cNvPr id="27658" name="Picture 10" descr="http://www.fotosearch.jp/bthumb/IGS/IGS604/IS296-0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47891" y="3077011"/>
            <a:ext cx="1619250" cy="1085850"/>
          </a:xfrm>
          <a:prstGeom prst="rect">
            <a:avLst/>
          </a:prstGeom>
          <a:noFill/>
        </p:spPr>
      </p:pic>
      <p:pic>
        <p:nvPicPr>
          <p:cNvPr id="27662" name="Picture 14" descr="レーザー光線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8913" y="1930019"/>
            <a:ext cx="3048000" cy="2286001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835573" y="2727434"/>
            <a:ext cx="1497724" cy="584775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FF00"/>
                </a:solidFill>
              </a:rPr>
              <a:t>物質系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55571" y="2753708"/>
            <a:ext cx="1376853" cy="584775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2">
                    <a:lumMod val="50000"/>
                  </a:schemeClr>
                </a:solidFill>
              </a:rPr>
              <a:t>　光</a:t>
            </a:r>
          </a:p>
        </p:txBody>
      </p:sp>
      <p:sp>
        <p:nvSpPr>
          <p:cNvPr id="13" name="ストライプ矢印 12"/>
          <p:cNvSpPr/>
          <p:nvPr/>
        </p:nvSpPr>
        <p:spPr>
          <a:xfrm rot="155216" flipH="1">
            <a:off x="3092945" y="2489958"/>
            <a:ext cx="2617077" cy="1021098"/>
          </a:xfrm>
          <a:prstGeom prst="stripedRightArrow">
            <a:avLst/>
          </a:prstGeom>
          <a:gradFill>
            <a:gsLst>
              <a:gs pos="24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相互作用</a:t>
            </a:r>
          </a:p>
        </p:txBody>
      </p:sp>
      <p:sp>
        <p:nvSpPr>
          <p:cNvPr id="14" name="ストライプ矢印 13"/>
          <p:cNvSpPr/>
          <p:nvPr/>
        </p:nvSpPr>
        <p:spPr>
          <a:xfrm rot="1089801">
            <a:off x="2598961" y="4203145"/>
            <a:ext cx="2617077" cy="1021098"/>
          </a:xfrm>
          <a:prstGeom prst="stripedRightArrow">
            <a:avLst/>
          </a:prstGeom>
          <a:gradFill flip="none" rotWithShape="1">
            <a:gsLst>
              <a:gs pos="34000">
                <a:schemeClr val="accent6">
                  <a:lumMod val="60000"/>
                  <a:lumOff val="40000"/>
                  <a:alpha val="8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応答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43846" y="5426715"/>
            <a:ext cx="4903907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発光，起電力</a:t>
            </a:r>
            <a:endParaRPr kumimoji="1" lang="en-US" altLang="ja-JP" sz="2400" dirty="0"/>
          </a:p>
          <a:p>
            <a:r>
              <a:rPr lang="ja-JP" altLang="en-US" sz="2400" dirty="0"/>
              <a:t>化学反応，相転移，構造変化（加工）</a:t>
            </a:r>
            <a:endParaRPr lang="en-US" altLang="ja-JP" sz="2400" dirty="0"/>
          </a:p>
          <a:p>
            <a:r>
              <a:rPr kumimoji="1" lang="ja-JP" altLang="en-US" sz="2400" dirty="0"/>
              <a:t>電荷移動（電流），スピン注入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43495" y="4947556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</a:rPr>
              <a:t>最先端技術のシーズ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2273" y="1143001"/>
            <a:ext cx="4152099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新素材開発</a:t>
            </a:r>
            <a:endParaRPr lang="en-US" altLang="ja-JP" sz="2800" dirty="0"/>
          </a:p>
          <a:p>
            <a:r>
              <a:rPr kumimoji="1" lang="ja-JP" altLang="en-US" sz="2800" dirty="0"/>
              <a:t>物質の新機能開拓</a:t>
            </a:r>
            <a:endParaRPr kumimoji="1" lang="en-US" altLang="ja-JP" sz="2800" dirty="0"/>
          </a:p>
          <a:p>
            <a:r>
              <a:rPr lang="ja-JP" altLang="en-US" sz="2800" dirty="0"/>
              <a:t>物質の量子系の最適設計</a:t>
            </a:r>
            <a:endParaRPr kumimoji="1" lang="ja-JP" altLang="en-US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10858" y="2675645"/>
            <a:ext cx="4291559" cy="18158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新波長帯光源の開発</a:t>
            </a:r>
            <a:endParaRPr lang="en-US" altLang="ja-JP" sz="2800" dirty="0"/>
          </a:p>
          <a:p>
            <a:r>
              <a:rPr kumimoji="1" lang="ja-JP" altLang="en-US" sz="2800" dirty="0"/>
              <a:t>光の新機能開拓</a:t>
            </a:r>
            <a:endParaRPr kumimoji="1" lang="en-US" altLang="ja-JP" sz="2800" dirty="0"/>
          </a:p>
          <a:p>
            <a:r>
              <a:rPr lang="ja-JP" altLang="en-US" sz="2800" dirty="0"/>
              <a:t>光波の最適設計</a:t>
            </a:r>
            <a:endParaRPr lang="en-US" altLang="ja-JP" sz="2800" dirty="0"/>
          </a:p>
          <a:p>
            <a:r>
              <a:rPr kumimoji="1" lang="ja-JP" altLang="en-US" sz="2800" dirty="0"/>
              <a:t>量子としての光の最適設計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SAVE0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442" y="327647"/>
            <a:ext cx="6048704" cy="3802063"/>
          </a:xfrm>
          <a:prstGeom prst="rect">
            <a:avLst/>
          </a:prstGeom>
          <a:noFill/>
        </p:spPr>
      </p:pic>
      <p:sp>
        <p:nvSpPr>
          <p:cNvPr id="29" name="角丸四角形 28"/>
          <p:cNvSpPr/>
          <p:nvPr/>
        </p:nvSpPr>
        <p:spPr>
          <a:xfrm>
            <a:off x="800100" y="3638550"/>
            <a:ext cx="7296150" cy="990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087415"/>
              </p:ext>
            </p:extLst>
          </p:nvPr>
        </p:nvGraphicFramePr>
        <p:xfrm>
          <a:off x="855663" y="3773488"/>
          <a:ext cx="70961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数式" r:id="rId4" imgW="2247840" imgH="215640" progId="Equation.3">
                  <p:embed/>
                </p:oleObj>
              </mc:Choice>
              <mc:Fallback>
                <p:oleObj name="数式" r:id="rId4" imgW="2247840" imgH="215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3773488"/>
                        <a:ext cx="70961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テキスト ボックス 29"/>
          <p:cNvSpPr txBox="1"/>
          <p:nvPr/>
        </p:nvSpPr>
        <p:spPr>
          <a:xfrm>
            <a:off x="3877558" y="4733045"/>
            <a:ext cx="4291559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新波長帯光源の開発</a:t>
            </a:r>
            <a:endParaRPr lang="en-US" altLang="ja-JP" sz="2800" b="1" dirty="0"/>
          </a:p>
          <a:p>
            <a:r>
              <a:rPr kumimoji="1" lang="ja-JP" altLang="en-US" sz="2800" b="1" dirty="0"/>
              <a:t>新機能開拓</a:t>
            </a:r>
            <a:endParaRPr kumimoji="1" lang="en-US" altLang="ja-JP" sz="2800" b="1" dirty="0"/>
          </a:p>
          <a:p>
            <a:r>
              <a:rPr lang="ja-JP" altLang="en-US" sz="2800" b="1" dirty="0"/>
              <a:t>光波の最適設計</a:t>
            </a:r>
            <a:endParaRPr lang="en-US" altLang="ja-JP" sz="2800" b="1" dirty="0"/>
          </a:p>
          <a:p>
            <a:r>
              <a:rPr kumimoji="1" lang="ja-JP" altLang="en-US" sz="2800" b="1" dirty="0"/>
              <a:t>量子としての光の最適設計</a:t>
            </a:r>
          </a:p>
        </p:txBody>
      </p:sp>
      <p:sp>
        <p:nvSpPr>
          <p:cNvPr id="31" name="雲形吹き出し 30"/>
          <p:cNvSpPr/>
          <p:nvPr/>
        </p:nvSpPr>
        <p:spPr>
          <a:xfrm>
            <a:off x="0" y="2081048"/>
            <a:ext cx="3143250" cy="2049516"/>
          </a:xfrm>
          <a:prstGeom prst="cloudCallout">
            <a:avLst>
              <a:gd name="adj1" fmla="val 80380"/>
              <a:gd name="adj2" fmla="val 88572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</a:rPr>
              <a:t>新しいレーザー光源の</a:t>
            </a:r>
            <a:endParaRPr kumimoji="1" lang="en-US" altLang="ja-JP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</a:rPr>
              <a:t>開発</a:t>
            </a:r>
          </a:p>
        </p:txBody>
      </p:sp>
      <p:sp>
        <p:nvSpPr>
          <p:cNvPr id="32" name="雲形吹き出し 31"/>
          <p:cNvSpPr/>
          <p:nvPr/>
        </p:nvSpPr>
        <p:spPr>
          <a:xfrm>
            <a:off x="2411467" y="763314"/>
            <a:ext cx="3143250" cy="1790700"/>
          </a:xfrm>
          <a:prstGeom prst="cloudCallout">
            <a:avLst>
              <a:gd name="adj1" fmla="val 22636"/>
              <a:gd name="adj2" fmla="val 20083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</a:rPr>
              <a:t>偏光がフェムト秒の精度で自在に変化する光パルス</a:t>
            </a:r>
          </a:p>
        </p:txBody>
      </p:sp>
      <p:sp>
        <p:nvSpPr>
          <p:cNvPr id="33" name="雲形吹き出し 32"/>
          <p:cNvSpPr/>
          <p:nvPr/>
        </p:nvSpPr>
        <p:spPr>
          <a:xfrm>
            <a:off x="-63050" y="2781301"/>
            <a:ext cx="3616216" cy="1790700"/>
          </a:xfrm>
          <a:prstGeom prst="cloudCallout">
            <a:avLst>
              <a:gd name="adj1" fmla="val 71288"/>
              <a:gd name="adj2" fmla="val 9015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</a:rPr>
              <a:t>ナノ空間で時間・空間の光電界を可変制御</a:t>
            </a:r>
          </a:p>
        </p:txBody>
      </p:sp>
      <p:sp>
        <p:nvSpPr>
          <p:cNvPr id="34" name="雲形吹き出し 33"/>
          <p:cNvSpPr/>
          <p:nvPr/>
        </p:nvSpPr>
        <p:spPr>
          <a:xfrm>
            <a:off x="5596759" y="740323"/>
            <a:ext cx="3547241" cy="1790700"/>
          </a:xfrm>
          <a:prstGeom prst="cloudCallout">
            <a:avLst>
              <a:gd name="adj1" fmla="val -66142"/>
              <a:gd name="adj2" fmla="val 204319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</a:rPr>
              <a:t>オクターブ以上の膨大な周波数帯に広がるレーザー</a:t>
            </a:r>
          </a:p>
        </p:txBody>
      </p:sp>
      <p:sp>
        <p:nvSpPr>
          <p:cNvPr id="35" name="雲形吹き出し 34"/>
          <p:cNvSpPr/>
          <p:nvPr/>
        </p:nvSpPr>
        <p:spPr>
          <a:xfrm>
            <a:off x="3952084" y="1658664"/>
            <a:ext cx="5125122" cy="2438400"/>
          </a:xfrm>
          <a:prstGeom prst="cloudCallout">
            <a:avLst>
              <a:gd name="adj1" fmla="val -45076"/>
              <a:gd name="adj2" fmla="val 1245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</a:rPr>
              <a:t>振幅・位相波形を任意にコンピュータ制御できる</a:t>
            </a:r>
            <a:endParaRPr kumimoji="1" lang="en-US" altLang="ja-JP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ja-JP" altLang="en-US" sz="2400" b="1" dirty="0">
                <a:solidFill>
                  <a:schemeClr val="bg2">
                    <a:lumMod val="10000"/>
                  </a:schemeClr>
                </a:solidFill>
              </a:rPr>
              <a:t>フェムト秒レーザー</a:t>
            </a:r>
            <a:endParaRPr kumimoji="1" lang="ja-JP" alt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6" name="雲形吹き出し 35"/>
          <p:cNvSpPr/>
          <p:nvPr/>
        </p:nvSpPr>
        <p:spPr>
          <a:xfrm>
            <a:off x="-1" y="4382814"/>
            <a:ext cx="3610304" cy="1790700"/>
          </a:xfrm>
          <a:prstGeom prst="cloudCallout">
            <a:avLst>
              <a:gd name="adj1" fmla="val 90076"/>
              <a:gd name="adj2" fmla="val 6037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</a:rPr>
              <a:t>コヒーレント状態よりノイズの少ない光パルス</a:t>
            </a:r>
          </a:p>
        </p:txBody>
      </p:sp>
      <p:sp>
        <p:nvSpPr>
          <p:cNvPr id="37" name="雲形吹き出し 36"/>
          <p:cNvSpPr/>
          <p:nvPr/>
        </p:nvSpPr>
        <p:spPr>
          <a:xfrm>
            <a:off x="6000750" y="3168212"/>
            <a:ext cx="3143250" cy="1790700"/>
          </a:xfrm>
          <a:prstGeom prst="cloudCallout">
            <a:avLst>
              <a:gd name="adj1" fmla="val -22464"/>
              <a:gd name="adj2" fmla="val 12698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2">
                    <a:lumMod val="10000"/>
                  </a:schemeClr>
                </a:solidFill>
              </a:rPr>
              <a:t>量子もつれ光パルス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42706" y="3074868"/>
            <a:ext cx="5439310" cy="120032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新しい高性能な光と物質の</a:t>
            </a:r>
            <a:endParaRPr kumimoji="1" lang="en-US" altLang="ja-JP" sz="3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kumimoji="1" lang="ja-JP" alt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相互作用を開拓する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89379" y="237528"/>
            <a:ext cx="6372257" cy="1200329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新しい光の形態が現れるたびに</a:t>
            </a:r>
            <a:endParaRPr kumimoji="1" lang="en-US" altLang="ja-JP" sz="3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kumimoji="1" lang="ja-JP" altLang="en-US" sz="3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光科学は進歩してきた</a:t>
            </a:r>
            <a:endParaRPr kumimoji="1" lang="ja-JP" altLang="en-US" sz="3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13049" y="4382814"/>
            <a:ext cx="6724918" cy="175432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accent2">
                    <a:lumMod val="75000"/>
                  </a:schemeClr>
                </a:solidFill>
              </a:rPr>
              <a:t>高度な技術と物理に裏打ちされた</a:t>
            </a:r>
            <a:endParaRPr lang="en-US" altLang="ja-JP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kumimoji="1" lang="ja-JP" altLang="en-US" sz="3600" b="1" dirty="0">
                <a:solidFill>
                  <a:schemeClr val="accent2">
                    <a:lumMod val="75000"/>
                  </a:schemeClr>
                </a:solidFill>
              </a:rPr>
              <a:t>光科学を容易に利用できる形で</a:t>
            </a:r>
            <a:endParaRPr kumimoji="1" lang="en-US" altLang="ja-JP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ja-JP" altLang="en-US" sz="3600" b="1" dirty="0">
                <a:solidFill>
                  <a:schemeClr val="accent2">
                    <a:lumMod val="75000"/>
                  </a:schemeClr>
                </a:solidFill>
              </a:rPr>
              <a:t>実社会で実用化</a:t>
            </a:r>
            <a:endParaRPr kumimoji="1" lang="ja-JP" alt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07387" y="1679673"/>
            <a:ext cx="5936240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 dirty="0">
                <a:solidFill>
                  <a:schemeClr val="tx2">
                    <a:lumMod val="50000"/>
                  </a:schemeClr>
                </a:solidFill>
              </a:rPr>
              <a:t>光の持つ可能な限りの特性を</a:t>
            </a:r>
            <a:endParaRPr kumimoji="1" lang="en-US" altLang="ja-JP" sz="36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kumimoji="1" lang="ja-JP" altLang="en-US" sz="3600" b="1" dirty="0">
                <a:solidFill>
                  <a:schemeClr val="tx2">
                    <a:lumMod val="50000"/>
                  </a:schemeClr>
                </a:solidFill>
              </a:rPr>
              <a:t>使い尽くす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4" grpId="1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SAVE0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4208" y="775663"/>
            <a:ext cx="5265737" cy="3802063"/>
          </a:xfrm>
          <a:prstGeom prst="rect">
            <a:avLst/>
          </a:prstGeom>
          <a:noFill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124200" y="3760058"/>
            <a:ext cx="495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ja-JP" altLang="ja-JP" sz="2400"/>
          </a:p>
        </p:txBody>
      </p:sp>
      <p:pic>
        <p:nvPicPr>
          <p:cNvPr id="13317" name="Picture 5" descr="note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150458"/>
            <a:ext cx="2701925" cy="2701925"/>
          </a:xfrm>
          <a:prstGeom prst="rect">
            <a:avLst/>
          </a:prstGeom>
          <a:noFill/>
        </p:spPr>
      </p:pic>
      <p:graphicFrame>
        <p:nvGraphicFramePr>
          <p:cNvPr id="133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877615"/>
              </p:ext>
            </p:extLst>
          </p:nvPr>
        </p:nvGraphicFramePr>
        <p:xfrm>
          <a:off x="3873798" y="4650646"/>
          <a:ext cx="40767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1" name="数式" r:id="rId5" imgW="4076640" imgH="482400" progId="Equation.3">
                  <p:embed/>
                </p:oleObj>
              </mc:Choice>
              <mc:Fallback>
                <p:oleObj name="数式" r:id="rId5" imgW="4076640" imgH="4824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3798" y="4650646"/>
                        <a:ext cx="4076700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895600" y="5131658"/>
            <a:ext cx="4495800" cy="762000"/>
            <a:chOff x="1824" y="3600"/>
            <a:chExt cx="2736" cy="480"/>
          </a:xfrm>
        </p:grpSpPr>
        <p:sp>
          <p:nvSpPr>
            <p:cNvPr id="13328" name="Freeform 16"/>
            <p:cNvSpPr>
              <a:spLocks/>
            </p:cNvSpPr>
            <p:nvPr/>
          </p:nvSpPr>
          <p:spPr bwMode="auto">
            <a:xfrm>
              <a:off x="1824" y="3600"/>
              <a:ext cx="2736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736" y="192"/>
                </a:cxn>
                <a:cxn ang="0">
                  <a:pos x="2736" y="0"/>
                </a:cxn>
              </a:cxnLst>
              <a:rect l="0" t="0" r="r" b="b"/>
              <a:pathLst>
                <a:path w="2736" h="192">
                  <a:moveTo>
                    <a:pt x="0" y="192"/>
                  </a:moveTo>
                  <a:lnTo>
                    <a:pt x="2736" y="192"/>
                  </a:lnTo>
                  <a:lnTo>
                    <a:pt x="2736" y="0"/>
                  </a:ln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31" name="Text Box 19"/>
            <p:cNvSpPr txBox="1">
              <a:spLocks noChangeArrowheads="1"/>
            </p:cNvSpPr>
            <p:nvPr/>
          </p:nvSpPr>
          <p:spPr bwMode="auto">
            <a:xfrm>
              <a:off x="3816" y="3792"/>
              <a:ext cx="4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ja-JP" altLang="en-US" sz="2400"/>
                <a:t>位相</a:t>
              </a: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438400" y="5131658"/>
            <a:ext cx="2819400" cy="990600"/>
            <a:chOff x="1536" y="3600"/>
            <a:chExt cx="1632" cy="624"/>
          </a:xfrm>
        </p:grpSpPr>
        <p:sp>
          <p:nvSpPr>
            <p:cNvPr id="13329" name="Freeform 17"/>
            <p:cNvSpPr>
              <a:spLocks/>
            </p:cNvSpPr>
            <p:nvPr/>
          </p:nvSpPr>
          <p:spPr bwMode="auto">
            <a:xfrm>
              <a:off x="1536" y="3600"/>
              <a:ext cx="1632" cy="336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864" y="336"/>
                </a:cxn>
                <a:cxn ang="0">
                  <a:pos x="1632" y="336"/>
                </a:cxn>
                <a:cxn ang="0">
                  <a:pos x="1632" y="0"/>
                </a:cxn>
              </a:cxnLst>
              <a:rect l="0" t="0" r="r" b="b"/>
              <a:pathLst>
                <a:path w="1632" h="336">
                  <a:moveTo>
                    <a:pt x="0" y="336"/>
                  </a:moveTo>
                  <a:lnTo>
                    <a:pt x="864" y="336"/>
                  </a:lnTo>
                  <a:lnTo>
                    <a:pt x="1632" y="336"/>
                  </a:lnTo>
                  <a:lnTo>
                    <a:pt x="1632" y="0"/>
                  </a:lnTo>
                </a:path>
              </a:pathLst>
            </a:custGeom>
            <a:noFill/>
            <a:ln w="57150" cmpd="sng">
              <a:solidFill>
                <a:srgbClr val="990033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32" name="Text Box 20"/>
            <p:cNvSpPr txBox="1">
              <a:spLocks noChangeArrowheads="1"/>
            </p:cNvSpPr>
            <p:nvPr/>
          </p:nvSpPr>
          <p:spPr bwMode="auto">
            <a:xfrm>
              <a:off x="2486" y="3936"/>
              <a:ext cx="4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ja-JP" altLang="en-US" sz="2400"/>
                <a:t>振幅</a:t>
              </a:r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2819400" y="4064858"/>
            <a:ext cx="3657600" cy="685800"/>
            <a:chOff x="1776" y="2928"/>
            <a:chExt cx="2256" cy="432"/>
          </a:xfrm>
        </p:grpSpPr>
        <p:sp>
          <p:nvSpPr>
            <p:cNvPr id="13330" name="Freeform 18"/>
            <p:cNvSpPr>
              <a:spLocks/>
            </p:cNvSpPr>
            <p:nvPr/>
          </p:nvSpPr>
          <p:spPr bwMode="auto">
            <a:xfrm>
              <a:off x="1776" y="3216"/>
              <a:ext cx="2256" cy="1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6" y="0"/>
                </a:cxn>
                <a:cxn ang="0">
                  <a:pos x="2256" y="144"/>
                </a:cxn>
              </a:cxnLst>
              <a:rect l="0" t="0" r="r" b="b"/>
              <a:pathLst>
                <a:path w="2256" h="144">
                  <a:moveTo>
                    <a:pt x="0" y="0"/>
                  </a:moveTo>
                  <a:lnTo>
                    <a:pt x="2256" y="0"/>
                  </a:lnTo>
                  <a:lnTo>
                    <a:pt x="2256" y="144"/>
                  </a:ln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33" name="Text Box 21"/>
            <p:cNvSpPr txBox="1">
              <a:spLocks noChangeArrowheads="1"/>
            </p:cNvSpPr>
            <p:nvPr/>
          </p:nvSpPr>
          <p:spPr bwMode="auto">
            <a:xfrm>
              <a:off x="2160" y="2928"/>
              <a:ext cx="8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ja-JP" altLang="en-US" sz="2400"/>
                <a:t>中心波長</a:t>
              </a:r>
            </a:p>
          </p:txBody>
        </p:sp>
      </p:grp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800100" y="273050"/>
            <a:ext cx="75713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ja-JP" altLang="en-US" sz="3600" dirty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超高速光パルスは計算機制御が可能</a:t>
            </a:r>
            <a:endParaRPr lang="en-US" altLang="ja-JP" sz="3600" dirty="0">
              <a:solidFill>
                <a:srgbClr val="008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/>
            <a:r>
              <a:rPr lang="ja-JP" altLang="en-US" sz="360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ja-JP" altLang="en-US" sz="36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オリジナル</a:t>
            </a:r>
            <a:r>
              <a:rPr lang="ja-JP" altLang="en-US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実験ツール</a:t>
            </a:r>
            <a:endParaRPr lang="ja-JP" altLang="en-US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63064" y="1576315"/>
            <a:ext cx="330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400" b="1" dirty="0">
                <a:solidFill>
                  <a:srgbClr val="990033"/>
                </a:solidFill>
              </a:rPr>
              <a:t>Soft Computing </a:t>
            </a:r>
            <a:r>
              <a:rPr lang="ja-JP" altLang="en-US" sz="2400" b="1" dirty="0">
                <a:solidFill>
                  <a:srgbClr val="990033"/>
                </a:solidFill>
              </a:rPr>
              <a:t>手法</a:t>
            </a:r>
            <a:endParaRPr lang="ja-JP" altLang="en-US" sz="2400" dirty="0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207579" y="2068111"/>
            <a:ext cx="248657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ja-JP" altLang="en-US" sz="2000" dirty="0">
                <a:solidFill>
                  <a:schemeClr val="accent2"/>
                </a:solidFill>
              </a:rPr>
              <a:t>・焼きなまし法</a:t>
            </a:r>
          </a:p>
          <a:p>
            <a:pPr eaLnBrk="1" hangingPunct="1"/>
            <a:r>
              <a:rPr lang="ja-JP" altLang="en-US" sz="2000" dirty="0">
                <a:solidFill>
                  <a:schemeClr val="accent2"/>
                </a:solidFill>
              </a:rPr>
              <a:t>・遺伝的アルゴリズム</a:t>
            </a:r>
          </a:p>
          <a:p>
            <a:pPr eaLnBrk="1" hangingPunct="1"/>
            <a:r>
              <a:rPr lang="ja-JP" altLang="en-US" sz="2000" dirty="0">
                <a:solidFill>
                  <a:schemeClr val="accent2"/>
                </a:solidFill>
              </a:rPr>
              <a:t>・ニューラルネット</a:t>
            </a:r>
          </a:p>
        </p:txBody>
      </p: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2438400" y="3379058"/>
            <a:ext cx="2667000" cy="1143000"/>
            <a:chOff x="1536" y="2496"/>
            <a:chExt cx="1584" cy="720"/>
          </a:xfrm>
        </p:grpSpPr>
        <p:sp>
          <p:nvSpPr>
            <p:cNvPr id="13346" name="Freeform 34"/>
            <p:cNvSpPr>
              <a:spLocks/>
            </p:cNvSpPr>
            <p:nvPr/>
          </p:nvSpPr>
          <p:spPr bwMode="auto">
            <a:xfrm>
              <a:off x="1536" y="2736"/>
              <a:ext cx="1584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84" y="0"/>
                </a:cxn>
                <a:cxn ang="0">
                  <a:pos x="1584" y="480"/>
                </a:cxn>
              </a:cxnLst>
              <a:rect l="0" t="0" r="r" b="b"/>
              <a:pathLst>
                <a:path w="1584" h="480">
                  <a:moveTo>
                    <a:pt x="0" y="0"/>
                  </a:moveTo>
                  <a:lnTo>
                    <a:pt x="1584" y="0"/>
                  </a:lnTo>
                  <a:lnTo>
                    <a:pt x="1584" y="480"/>
                  </a:lnTo>
                </a:path>
              </a:pathLst>
            </a:custGeom>
            <a:noFill/>
            <a:ln w="5715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7" name="Text Box 35"/>
            <p:cNvSpPr txBox="1">
              <a:spLocks noChangeArrowheads="1"/>
            </p:cNvSpPr>
            <p:nvPr/>
          </p:nvSpPr>
          <p:spPr bwMode="auto">
            <a:xfrm>
              <a:off x="1968" y="2496"/>
              <a:ext cx="47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ja-JP" altLang="en-US" sz="2400"/>
                <a:t>偏光</a:t>
              </a:r>
            </a:p>
          </p:txBody>
        </p:sp>
      </p:grpSp>
      <p:sp>
        <p:nvSpPr>
          <p:cNvPr id="13348" name="Rectangle 36"/>
          <p:cNvSpPr>
            <a:spLocks noChangeArrowheads="1"/>
          </p:cNvSpPr>
          <p:nvPr/>
        </p:nvSpPr>
        <p:spPr bwMode="auto">
          <a:xfrm>
            <a:off x="5862638" y="2898046"/>
            <a:ext cx="1143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ja-JP" sz="2400" b="1">
                <a:solidFill>
                  <a:srgbClr val="990033"/>
                </a:solidFill>
              </a:rPr>
              <a:t>PC</a:t>
            </a:r>
            <a:endParaRPr lang="en-US" altLang="ja-JP" sz="2400" b="1"/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7620000" y="2845658"/>
            <a:ext cx="1295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ja-JP" altLang="en-US" sz="2400">
                <a:solidFill>
                  <a:srgbClr val="990033"/>
                </a:solidFill>
              </a:rPr>
              <a:t>光波</a:t>
            </a:r>
            <a:endParaRPr lang="ja-JP" altLang="en-US" sz="2400"/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7620000" y="3836258"/>
            <a:ext cx="1143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ja-JP" altLang="en-US" sz="2000">
                <a:solidFill>
                  <a:srgbClr val="990033"/>
                </a:solidFill>
              </a:rPr>
              <a:t>高速物性</a:t>
            </a:r>
            <a:endParaRPr lang="ja-JP" altLang="en-US" sz="2400"/>
          </a:p>
        </p:txBody>
      </p:sp>
      <p:sp>
        <p:nvSpPr>
          <p:cNvPr id="13351" name="Line 39"/>
          <p:cNvSpPr>
            <a:spLocks noChangeShapeType="1"/>
          </p:cNvSpPr>
          <p:nvPr/>
        </p:nvSpPr>
        <p:spPr bwMode="auto">
          <a:xfrm>
            <a:off x="7010400" y="3226658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2" name="Line 40"/>
          <p:cNvSpPr>
            <a:spLocks noChangeShapeType="1"/>
          </p:cNvSpPr>
          <p:nvPr/>
        </p:nvSpPr>
        <p:spPr bwMode="auto">
          <a:xfrm>
            <a:off x="8229600" y="3531458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3" name="Line 41"/>
          <p:cNvSpPr>
            <a:spLocks noChangeShapeType="1"/>
          </p:cNvSpPr>
          <p:nvPr/>
        </p:nvSpPr>
        <p:spPr bwMode="auto">
          <a:xfrm flipH="1" flipV="1">
            <a:off x="6705600" y="3607658"/>
            <a:ext cx="838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58" name="Text Box 46"/>
          <p:cNvSpPr txBox="1">
            <a:spLocks noChangeArrowheads="1"/>
          </p:cNvSpPr>
          <p:nvPr/>
        </p:nvSpPr>
        <p:spPr bwMode="auto">
          <a:xfrm>
            <a:off x="5943599" y="3699733"/>
            <a:ext cx="1633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ja-JP" sz="2400" b="1" dirty="0">
                <a:solidFill>
                  <a:srgbClr val="FF0000"/>
                </a:solidFill>
              </a:rPr>
              <a:t>Feedback</a:t>
            </a:r>
            <a:r>
              <a:rPr lang="ja-JP" altLang="en-US" sz="2400" b="1">
                <a:solidFill>
                  <a:srgbClr val="FF0000"/>
                </a:solidFill>
              </a:rPr>
              <a:t>制御</a:t>
            </a:r>
            <a:endParaRPr lang="ja-JP" altLang="en-US" sz="2400"/>
          </a:p>
        </p:txBody>
      </p:sp>
      <p:sp>
        <p:nvSpPr>
          <p:cNvPr id="13366" name="WordArt 54"/>
          <p:cNvSpPr>
            <a:spLocks noChangeArrowheads="1" noChangeShapeType="1" noTextEdit="1"/>
          </p:cNvSpPr>
          <p:nvPr/>
        </p:nvSpPr>
        <p:spPr bwMode="auto">
          <a:xfrm>
            <a:off x="693693" y="1343228"/>
            <a:ext cx="7492562" cy="30448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</a:rPr>
              <a:t>時空間制御された</a:t>
            </a:r>
            <a:endParaRPr lang="en-US" altLang="ja-JP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6600FF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</a:endParaRPr>
          </a:p>
          <a:p>
            <a:pPr algn="ctr"/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</a:rPr>
              <a:t>光によるコヒーレンス制御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434975" y="53975"/>
            <a:ext cx="8458200" cy="1143000"/>
          </a:xfrm>
        </p:spPr>
        <p:txBody>
          <a:bodyPr lIns="137160" tIns="0" rIns="164592" bIns="0">
            <a:normAutofit/>
          </a:bodyPr>
          <a:lstStyle/>
          <a:p>
            <a:pPr eaLnBrk="1" hangingPunct="1"/>
            <a:r>
              <a:rPr lang="ja-JP" altLang="en-US" sz="3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Times New Roman" charset="0"/>
                <a:sym typeface="Times New Roman" charset="0"/>
              </a:rPr>
              <a:t>蛍光タンパクを用いたマルチカラーイメージング</a:t>
            </a:r>
            <a:endParaRPr lang="ja-JP" alt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Times New Roman" charset="0"/>
              <a:sym typeface="Times New Roman" charset="0"/>
            </a:endParaRPr>
          </a:p>
        </p:txBody>
      </p:sp>
      <p:pic>
        <p:nvPicPr>
          <p:cNvPr id="717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571876"/>
            <a:ext cx="30480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934723" y="4859119"/>
            <a:ext cx="743743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dirty="0"/>
              <a:t>励起レーザ：</a:t>
            </a:r>
          </a:p>
          <a:p>
            <a:r>
              <a:rPr lang="ja-JP" altLang="en-US" dirty="0"/>
              <a:t>　　　　　　　　</a:t>
            </a:r>
            <a:r>
              <a:rPr lang="ja-JP" altLang="en-US" dirty="0">
                <a:solidFill>
                  <a:srgbClr val="047E10"/>
                </a:solidFill>
              </a:rPr>
              <a:t>超広帯域光源＋スペクトル整形</a:t>
            </a:r>
          </a:p>
          <a:p>
            <a:r>
              <a:rPr lang="ja-JP" altLang="en-US">
                <a:solidFill>
                  <a:srgbClr val="047E10"/>
                </a:solidFill>
              </a:rPr>
              <a:t>　　　　　　　　　　　①</a:t>
            </a:r>
            <a:r>
              <a:rPr lang="en-US" altLang="ja-JP" dirty="0" err="1">
                <a:solidFill>
                  <a:srgbClr val="047E10"/>
                </a:solidFill>
              </a:rPr>
              <a:t>Supercontinuum</a:t>
            </a:r>
            <a:endParaRPr lang="en-US" altLang="ja-JP" dirty="0">
              <a:solidFill>
                <a:srgbClr val="047E10"/>
              </a:solidFill>
            </a:endParaRPr>
          </a:p>
          <a:p>
            <a:r>
              <a:rPr lang="en-US" altLang="ja-JP" dirty="0">
                <a:solidFill>
                  <a:srgbClr val="047E10"/>
                </a:solidFill>
              </a:rPr>
              <a:t>             </a:t>
            </a:r>
            <a:r>
              <a:rPr lang="ja-JP" altLang="en-US">
                <a:solidFill>
                  <a:srgbClr val="047E10"/>
                </a:solidFill>
              </a:rPr>
              <a:t>　　　　　 </a:t>
            </a:r>
            <a:r>
              <a:rPr lang="ja-JP" altLang="en-US" dirty="0">
                <a:solidFill>
                  <a:srgbClr val="047E10"/>
                </a:solidFill>
              </a:rPr>
              <a:t>②超広帯域モード同期レーザ</a:t>
            </a:r>
          </a:p>
          <a:p>
            <a:endParaRPr lang="en-US" altLang="ja-JP" dirty="0">
              <a:solidFill>
                <a:srgbClr val="0033CC"/>
              </a:solidFill>
            </a:endParaRPr>
          </a:p>
          <a:p>
            <a:r>
              <a:rPr lang="ja-JP" altLang="en-US" dirty="0">
                <a:solidFill>
                  <a:srgbClr val="0033CC"/>
                </a:solidFill>
              </a:rPr>
              <a:t>選択励起，蛍光効率（長退色寿命）</a:t>
            </a:r>
          </a:p>
        </p:txBody>
      </p:sp>
      <p:pic>
        <p:nvPicPr>
          <p:cNvPr id="10" name="図 9" descr="1hcjA_a.gif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1142984"/>
            <a:ext cx="1857388" cy="1932542"/>
          </a:xfrm>
          <a:prstGeom prst="rect">
            <a:avLst/>
          </a:prstGeom>
        </p:spPr>
      </p:pic>
      <p:sp>
        <p:nvSpPr>
          <p:cNvPr id="7" name="ストライプ矢印 6"/>
          <p:cNvSpPr/>
          <p:nvPr/>
        </p:nvSpPr>
        <p:spPr>
          <a:xfrm rot="10262431">
            <a:off x="2941807" y="2082203"/>
            <a:ext cx="3359405" cy="42862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86116" y="2719984"/>
            <a:ext cx="321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/>
              <a:t>GFP</a:t>
            </a:r>
            <a:r>
              <a:rPr kumimoji="1" lang="ja-JP" altLang="en-US" sz="1800" dirty="0"/>
              <a:t>をはじめとした光る</a:t>
            </a:r>
            <a:endParaRPr kumimoji="1" lang="en-US" altLang="ja-JP" sz="1800" dirty="0"/>
          </a:p>
          <a:p>
            <a:r>
              <a:rPr kumimoji="1" lang="ja-JP" altLang="en-US"/>
              <a:t>タンパク</a:t>
            </a:r>
            <a:r>
              <a:rPr kumimoji="1" lang="ja-JP" altLang="en-US" sz="1800"/>
              <a:t>遺伝子</a:t>
            </a:r>
            <a:r>
              <a:rPr kumimoji="1" lang="ja-JP" altLang="en-US" sz="1800" dirty="0"/>
              <a:t>を組み込ん</a:t>
            </a:r>
            <a:r>
              <a:rPr lang="ja-JP" altLang="en-US" sz="1800" dirty="0"/>
              <a:t>だ</a:t>
            </a:r>
            <a:endParaRPr lang="en-US" altLang="ja-JP" sz="1800" dirty="0"/>
          </a:p>
          <a:p>
            <a:r>
              <a:rPr kumimoji="1" lang="ja-JP" altLang="en-US"/>
              <a:t>タンパク</a:t>
            </a:r>
            <a:r>
              <a:rPr kumimoji="1" lang="ja-JP" altLang="en-US" sz="1800"/>
              <a:t>質</a:t>
            </a:r>
            <a:r>
              <a:rPr kumimoji="1" lang="ja-JP" altLang="en-US" sz="1800" dirty="0"/>
              <a:t>を細胞に導入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1172" y="3997115"/>
            <a:ext cx="4126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7030A0"/>
                </a:solidFill>
              </a:rPr>
              <a:t>ターゲットとするタンパク質の細胞内局在</a:t>
            </a:r>
            <a:endParaRPr kumimoji="1" lang="en-US" altLang="ja-JP" dirty="0">
              <a:solidFill>
                <a:srgbClr val="7030A0"/>
              </a:solidFill>
            </a:endParaRPr>
          </a:p>
          <a:p>
            <a:r>
              <a:rPr lang="ja-JP" altLang="en-US" dirty="0">
                <a:solidFill>
                  <a:srgbClr val="7030A0"/>
                </a:solidFill>
              </a:rPr>
              <a:t>が観察できる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1" name="WordArt 54"/>
          <p:cNvSpPr>
            <a:spLocks noChangeArrowheads="1" noChangeShapeType="1" noTextEdit="1"/>
          </p:cNvSpPr>
          <p:nvPr/>
        </p:nvSpPr>
        <p:spPr bwMode="auto">
          <a:xfrm>
            <a:off x="1194882" y="1693294"/>
            <a:ext cx="6681787" cy="2374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</a:rPr>
              <a:t>コヒーレント蛋白質制御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25" y="1448166"/>
            <a:ext cx="4263510" cy="471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85794" y="31906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latin typeface="+mn-lt"/>
                <a:ea typeface="+mn-ea"/>
              </a:rPr>
              <a:t>２種類</a:t>
            </a:r>
            <a:r>
              <a:rPr lang="ja-JP" altLang="en-US" sz="3600">
                <a:latin typeface="+mn-lt"/>
                <a:ea typeface="+mn-ea"/>
              </a:rPr>
              <a:t>の蛍光タンパクを</a:t>
            </a:r>
            <a:r>
              <a:rPr lang="ja-JP" altLang="en-US" sz="3600" dirty="0">
                <a:latin typeface="+mn-lt"/>
                <a:ea typeface="+mn-ea"/>
              </a:rPr>
              <a:t>導入した細胞の</a:t>
            </a:r>
            <a:br>
              <a:rPr lang="en-US" altLang="ja-JP" sz="3600" dirty="0">
                <a:latin typeface="+mn-lt"/>
                <a:ea typeface="+mn-ea"/>
              </a:rPr>
            </a:br>
            <a:r>
              <a:rPr lang="ja-JP" altLang="en-US" sz="3600" dirty="0">
                <a:latin typeface="+mn-lt"/>
                <a:ea typeface="+mn-ea"/>
              </a:rPr>
              <a:t>選択的蛍光励起</a:t>
            </a:r>
            <a:endParaRPr kumimoji="1" lang="ja-JP" altLang="en-US" sz="3600" dirty="0">
              <a:latin typeface="+mn-lt"/>
              <a:ea typeface="+mn-ea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722" y="1399552"/>
            <a:ext cx="3082189" cy="45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テキスト ボックス 1"/>
          <p:cNvSpPr txBox="1"/>
          <p:nvPr/>
        </p:nvSpPr>
        <p:spPr>
          <a:xfrm>
            <a:off x="530566" y="6158290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</a:rPr>
              <a:t>理化学研究所　脳科学研究グループとの共同研究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29298" y="123405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3600" dirty="0">
                <a:solidFill>
                  <a:srgbClr val="0070C0"/>
                </a:solidFill>
                <a:latin typeface="+mn-lt"/>
                <a:ea typeface="+mn-ea"/>
              </a:rPr>
              <a:t>時間レンズ</a:t>
            </a:r>
            <a:r>
              <a:rPr kumimoji="1" lang="ja-JP" altLang="en-US" sz="3600">
                <a:latin typeface="+mn-lt"/>
                <a:ea typeface="+mn-ea"/>
              </a:rPr>
              <a:t>を用いた</a:t>
            </a:r>
            <a:br>
              <a:rPr kumimoji="1" lang="en-US" altLang="ja-JP" sz="3600" dirty="0">
                <a:latin typeface="+mn-lt"/>
                <a:ea typeface="+mn-ea"/>
              </a:rPr>
            </a:br>
            <a:r>
              <a:rPr kumimoji="1" lang="ja-JP" altLang="en-US" sz="3600">
                <a:latin typeface="+mn-lt"/>
                <a:ea typeface="+mn-ea"/>
              </a:rPr>
              <a:t>高機能</a:t>
            </a:r>
            <a:r>
              <a:rPr kumimoji="1" lang="en-US" altLang="ja-JP" sz="3600" dirty="0">
                <a:latin typeface="+mn-lt"/>
                <a:ea typeface="+mn-ea"/>
              </a:rPr>
              <a:t>2</a:t>
            </a:r>
            <a:r>
              <a:rPr kumimoji="1" lang="ja-JP" altLang="en-US" sz="3600">
                <a:latin typeface="+mn-lt"/>
                <a:ea typeface="+mn-ea"/>
              </a:rPr>
              <a:t>光子蛍光顕微法</a:t>
            </a:r>
            <a:endParaRPr kumimoji="1" lang="ja-JP" altLang="en-US" sz="3600" dirty="0">
              <a:latin typeface="+mn-lt"/>
              <a:ea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9868" y="6334780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</a:rPr>
              <a:t>理化学研究所　脳科学研究グループとの共同研究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48" y="1125564"/>
            <a:ext cx="4048188" cy="521984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95960" y="1764298"/>
            <a:ext cx="454804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より高い空間分解能で</a:t>
            </a:r>
            <a:endParaRPr kumimoji="1" lang="en-US" altLang="ja-JP" sz="2800" dirty="0"/>
          </a:p>
          <a:p>
            <a:r>
              <a:rPr kumimoji="1" lang="ja-JP" altLang="en-US" sz="2800" dirty="0"/>
              <a:t>より高い信号・雑音比で</a:t>
            </a:r>
            <a:endParaRPr kumimoji="1" lang="en-US" altLang="ja-JP" sz="2800" dirty="0"/>
          </a:p>
          <a:p>
            <a:r>
              <a:rPr kumimoji="1" lang="ja-JP" altLang="en-US" sz="2800" dirty="0"/>
              <a:t>より深い生体部位まで</a:t>
            </a:r>
            <a:endParaRPr kumimoji="1" lang="en-US" altLang="ja-JP" sz="2800" dirty="0"/>
          </a:p>
          <a:p>
            <a:r>
              <a:rPr kumimoji="1" lang="ja-JP" altLang="en-US" sz="2800"/>
              <a:t>の</a:t>
            </a:r>
            <a:r>
              <a:rPr kumimoji="1" lang="en-US" altLang="ja-JP" sz="2800" dirty="0"/>
              <a:t>3</a:t>
            </a:r>
            <a:r>
              <a:rPr kumimoji="1" lang="ja-JP" altLang="en-US" sz="2800" dirty="0"/>
              <a:t>次元蛍光イメージング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 dirty="0"/>
              <a:t>・</a:t>
            </a:r>
            <a:r>
              <a:rPr kumimoji="1" lang="en-US" altLang="ja-JP" sz="2800" dirty="0"/>
              <a:t>Compressed imaging</a:t>
            </a:r>
          </a:p>
          <a:p>
            <a:r>
              <a:rPr kumimoji="1" lang="ja-JP" altLang="en-US" sz="2800" dirty="0"/>
              <a:t>・結像系を用いない</a:t>
            </a:r>
            <a:r>
              <a:rPr kumimoji="1" lang="ja-JP" altLang="en-US" sz="2800"/>
              <a:t>情報処理</a:t>
            </a:r>
            <a:br>
              <a:rPr kumimoji="1" lang="en-US" altLang="ja-JP" sz="2800" dirty="0"/>
            </a:br>
            <a:r>
              <a:rPr kumimoji="1" lang="ja-JP" altLang="en-US" sz="2800" dirty="0"/>
              <a:t>　</a:t>
            </a:r>
            <a:r>
              <a:rPr kumimoji="1" lang="ja-JP" altLang="en-US" sz="2800"/>
              <a:t>に</a:t>
            </a:r>
            <a:r>
              <a:rPr kumimoji="1" lang="ja-JP" altLang="en-US" sz="2800" dirty="0"/>
              <a:t>よるイメージング</a:t>
            </a:r>
            <a:endParaRPr kumimoji="1" lang="en-US" altLang="ja-JP" sz="2800" dirty="0"/>
          </a:p>
          <a:p>
            <a:endParaRPr kumimoji="1" lang="en-US" altLang="ja-JP" sz="2800" dirty="0"/>
          </a:p>
          <a:p>
            <a:endParaRPr lang="en-US" altLang="ja-JP" sz="2800" dirty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7102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3B71BE9-668E-7C49-95C5-9F57659872A3}"/>
              </a:ext>
            </a:extLst>
          </p:cNvPr>
          <p:cNvSpPr/>
          <p:nvPr/>
        </p:nvSpPr>
        <p:spPr>
          <a:xfrm>
            <a:off x="903366" y="5336529"/>
            <a:ext cx="4003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altLang="ja-JP" sz="1200" dirty="0"/>
              <a:t>T. Suzuki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Appl. Phys. Express </a:t>
            </a:r>
            <a:r>
              <a:rPr lang="en-US" altLang="ja-JP" sz="1200" b="1" dirty="0"/>
              <a:t>10</a:t>
            </a:r>
            <a:r>
              <a:rPr lang="en-US" altLang="ja-JP" sz="1200" dirty="0"/>
              <a:t>, 092502 (2017)</a:t>
            </a:r>
            <a:endParaRPr lang="en-US" altLang="ja-JP" sz="1200" dirty="0">
              <a:effectLst/>
            </a:endParaRPr>
          </a:p>
        </p:txBody>
      </p:sp>
      <p:grpSp>
        <p:nvGrpSpPr>
          <p:cNvPr id="9" name="Group 286"/>
          <p:cNvGrpSpPr>
            <a:grpSpLocks/>
          </p:cNvGrpSpPr>
          <p:nvPr/>
        </p:nvGrpSpPr>
        <p:grpSpPr bwMode="auto">
          <a:xfrm>
            <a:off x="5525028" y="1894355"/>
            <a:ext cx="3408326" cy="1582913"/>
            <a:chOff x="2916" y="731"/>
            <a:chExt cx="2653" cy="1139"/>
          </a:xfrm>
        </p:grpSpPr>
        <p:pic>
          <p:nvPicPr>
            <p:cNvPr id="10" name="Picture 27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865"/>
            <a:stretch>
              <a:fillRect/>
            </a:stretch>
          </p:blipFill>
          <p:spPr bwMode="auto">
            <a:xfrm>
              <a:off x="2916" y="731"/>
              <a:ext cx="1202" cy="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73" descr="MCj0432594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" y="800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8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55"/>
            <a:stretch>
              <a:fillRect/>
            </a:stretch>
          </p:blipFill>
          <p:spPr bwMode="auto">
            <a:xfrm>
              <a:off x="4436" y="731"/>
              <a:ext cx="1133" cy="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284"/>
            <p:cNvSpPr>
              <a:spLocks noChangeShapeType="1"/>
            </p:cNvSpPr>
            <p:nvPr/>
          </p:nvSpPr>
          <p:spPr bwMode="auto">
            <a:xfrm>
              <a:off x="3599" y="1366"/>
              <a:ext cx="181" cy="1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285"/>
            <p:cNvSpPr>
              <a:spLocks noChangeShapeType="1"/>
            </p:cNvSpPr>
            <p:nvPr/>
          </p:nvSpPr>
          <p:spPr bwMode="auto">
            <a:xfrm>
              <a:off x="4095" y="1321"/>
              <a:ext cx="38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4" name="図 3" descr="モニター, 画面, ブラック, 座る が含まれている画像&#10;&#10;自動的に生成された説明">
            <a:extLst>
              <a:ext uri="{FF2B5EF4-FFF2-40B4-BE49-F238E27FC236}">
                <a16:creationId xmlns:a16="http://schemas.microsoft.com/office/drawing/2014/main" id="{31F67BFC-5B72-F94D-B312-3FE6D4060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0" y="1701303"/>
            <a:ext cx="4864044" cy="367264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4310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>
                <a:latin typeface="+mn-lt"/>
                <a:ea typeface="+mn-ea"/>
              </a:rPr>
              <a:t>&lt;10</a:t>
            </a:r>
            <a:r>
              <a:rPr lang="en-US" altLang="ja-JP" baseline="30000" dirty="0">
                <a:latin typeface="+mn-lt"/>
                <a:ea typeface="+mn-ea"/>
              </a:rPr>
              <a:t>-12 </a:t>
            </a:r>
            <a:r>
              <a:rPr lang="ja-JP" altLang="en-US">
                <a:latin typeface="+mn-lt"/>
                <a:ea typeface="+mn-ea"/>
              </a:rPr>
              <a:t>秒</a:t>
            </a:r>
            <a:r>
              <a:rPr lang="ja-JP" altLang="en-US" dirty="0">
                <a:latin typeface="+mn-lt"/>
                <a:ea typeface="+mn-ea"/>
              </a:rPr>
              <a:t>スケールの超高速現象を</a:t>
            </a:r>
            <a:br>
              <a:rPr lang="en-US" altLang="ja-JP" dirty="0">
                <a:latin typeface="+mn-lt"/>
                <a:ea typeface="+mn-ea"/>
              </a:rPr>
            </a:br>
            <a:r>
              <a:rPr lang="ja-JP" altLang="en-US" dirty="0">
                <a:latin typeface="+mn-lt"/>
                <a:ea typeface="+mn-ea"/>
              </a:rPr>
              <a:t>シングルショットで可視化する</a:t>
            </a:r>
            <a:endParaRPr kumimoji="1" lang="ja-JP" altLang="en-US" dirty="0">
              <a:latin typeface="+mn-lt"/>
              <a:ea typeface="+mn-ea"/>
            </a:endParaRPr>
          </a:p>
        </p:txBody>
      </p:sp>
      <p:sp>
        <p:nvSpPr>
          <p:cNvPr id="7" name="WordArt 54"/>
          <p:cNvSpPr>
            <a:spLocks noChangeArrowheads="1" noChangeShapeType="1" noTextEdit="1"/>
          </p:cNvSpPr>
          <p:nvPr/>
        </p:nvSpPr>
        <p:spPr bwMode="auto">
          <a:xfrm>
            <a:off x="1523781" y="3545527"/>
            <a:ext cx="6681787" cy="2374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ja-JP" altLang="en-US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66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フェムト秒高速動画カメラ</a:t>
            </a:r>
          </a:p>
        </p:txBody>
      </p:sp>
      <p:sp>
        <p:nvSpPr>
          <p:cNvPr id="15" name="矢印: 左右 14"/>
          <p:cNvSpPr/>
          <p:nvPr/>
        </p:nvSpPr>
        <p:spPr>
          <a:xfrm>
            <a:off x="1268597" y="1972786"/>
            <a:ext cx="532660" cy="244546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79991" y="1931569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~150 </a:t>
            </a:r>
            <a:r>
              <a:rPr kumimoji="1" lang="ja-JP" altLang="en-US" dirty="0">
                <a:solidFill>
                  <a:srgbClr val="FFFF00"/>
                </a:solidFill>
              </a:rPr>
              <a:t>フェムト秒</a:t>
            </a:r>
          </a:p>
        </p:txBody>
      </p:sp>
    </p:spTree>
    <p:extLst>
      <p:ext uri="{BB962C8B-B14F-4D97-AF65-F5344CB8AC3E}">
        <p14:creationId xmlns:p14="http://schemas.microsoft.com/office/powerpoint/2010/main" val="86657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Arial-MSP">
  <a:themeElements>
    <a:clrScheme name="colorful">
      <a:dk1>
        <a:srgbClr val="000000"/>
      </a:dk1>
      <a:lt1>
        <a:srgbClr val="FFFFFF"/>
      </a:lt1>
      <a:dk2>
        <a:srgbClr val="4C4C4C"/>
      </a:dk2>
      <a:lt2>
        <a:srgbClr val="FFFFFF"/>
      </a:lt2>
      <a:accent1>
        <a:srgbClr val="000080"/>
      </a:accent1>
      <a:accent2>
        <a:srgbClr val="0080FF"/>
      </a:accent2>
      <a:accent3>
        <a:srgbClr val="52FF08"/>
      </a:accent3>
      <a:accent4>
        <a:srgbClr val="FBDF0C"/>
      </a:accent4>
      <a:accent5>
        <a:srgbClr val="FB5508"/>
      </a:accent5>
      <a:accent6>
        <a:srgbClr val="FF2600"/>
      </a:accent6>
      <a:hlink>
        <a:srgbClr val="400080"/>
      </a:hlink>
      <a:folHlink>
        <a:srgbClr val="004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al-MSP" id="{602D553D-0F83-9E42-9772-F3EA59C97C16}" vid="{C548DC0B-33A3-9645-A464-B8174D95550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Arial-MSP</Template>
  <TotalTime>735</TotalTime>
  <Words>1500</Words>
  <Application>Microsoft Macintosh PowerPoint</Application>
  <PresentationFormat>画面に合わせる (4:3)</PresentationFormat>
  <Paragraphs>180</Paragraphs>
  <Slides>20</Slides>
  <Notes>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Myriad Pro</vt:lpstr>
      <vt:lpstr>Wingdings</vt:lpstr>
      <vt:lpstr>Arial-MSP</vt:lpstr>
      <vt:lpstr>数式</vt:lpstr>
      <vt:lpstr>Bitmap 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蛍光タンパクを用いたマルチカラーイメージング</vt:lpstr>
      <vt:lpstr>２種類の蛍光タンパクを導入した細胞の 選択的蛍光励起</vt:lpstr>
      <vt:lpstr>時間レンズを用いた 高機能2光子蛍光顕微法</vt:lpstr>
      <vt:lpstr>&lt;10-12 秒スケールの超高速現象を シングルショットで可視化する</vt:lpstr>
      <vt:lpstr>世界最高速コマ撮りカメラ　STAMP</vt:lpstr>
      <vt:lpstr>PowerPoint プレゼンテーション</vt:lpstr>
      <vt:lpstr>波長分割多重プログラマブル 大規模量子シミュレータ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神成研究室で養われる５つの力</vt:lpstr>
      <vt:lpstr>研究の演習と勝負する研究</vt:lpstr>
      <vt:lpstr>PowerPoint プレゼンテーション</vt:lpstr>
    </vt:vector>
  </TitlesOfParts>
  <Manager/>
  <Company>慶應義塾大学 理工学部 神成研究室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研究室説明用資料</dc:title>
  <dc:subject/>
  <dc:creator>Kannari Fumihiko</dc:creator>
  <cp:keywords/>
  <dc:description/>
  <cp:lastModifiedBy>鈴木 敬和</cp:lastModifiedBy>
  <cp:revision>76</cp:revision>
  <dcterms:created xsi:type="dcterms:W3CDTF">2007-11-12T03:24:13Z</dcterms:created>
  <dcterms:modified xsi:type="dcterms:W3CDTF">2019-10-29T07:04:32Z</dcterms:modified>
  <cp:category/>
</cp:coreProperties>
</file>